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58" r:id="rId4"/>
    <p:sldId id="259" r:id="rId5"/>
    <p:sldId id="270" r:id="rId6"/>
    <p:sldId id="263" r:id="rId7"/>
    <p:sldId id="260" r:id="rId8"/>
    <p:sldId id="261" r:id="rId9"/>
    <p:sldId id="262" r:id="rId10"/>
    <p:sldId id="264" r:id="rId11"/>
    <p:sldId id="265" r:id="rId12"/>
    <p:sldId id="269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620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1420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8004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25938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91940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0394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876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576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958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7441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9660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0025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7571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7981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80357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652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971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  <a:lumOff val="1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16BC-3A99-494D-A44D-B04329F922DF}" type="datetimeFigureOut">
              <a:rPr lang="ru-RU" smtClean="0"/>
              <a:t>15.11.2022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D55E098-09CC-436D-8197-BD62947DF9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233527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nfin.ru/common/upload/library/2021/02/main/10.02.2021_N_291-r.pdf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static.government.ru/media/files/uQZdLRrkPLAdEVdaBsQrk505szCcL4PA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&#1096;&#1082;&#1086;&#1083;&#1072;.&#1074;&#1072;&#1096;&#1080;&#1092;&#1080;&#1085;&#1072;&#1085;&#1089;&#1099;.&#1088;&#1092;/courses.php" TargetMode="Externa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&#1091;&#1095;&#1077;&#1073;&#1085;&#1080;&#1082;.&#1074;&#1072;&#1096;&#1080;&#1092;&#1080;&#1085;&#1072;&#1085;&#1089;&#1099;.&#1088;&#1092;/active_textbooks/31#page4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edu.pacc.ru/" TargetMode="External"/><Relationship Id="rId3" Type="http://schemas.openxmlformats.org/officeDocument/2006/relationships/hyperlink" Target="https://&#1092;&#1080;&#1085;&#1089;&#1086;&#1074;&#1077;&#1090;.&#1088;&#1092;/" TargetMode="External"/><Relationship Id="rId7" Type="http://schemas.openxmlformats.org/officeDocument/2006/relationships/hyperlink" Target="https://fincult.info/" TargetMode="External"/><Relationship Id="rId2" Type="http://schemas.openxmlformats.org/officeDocument/2006/relationships/hyperlink" Target="https://&#1084;&#1086;&#1080;&#1092;&#1080;&#1085;&#1072;&#1085;&#1089;&#1099;.&#1088;&#1092;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navigator.vbudushee.ru/direction/finansovaya-gramotnost/finansovye-budni/" TargetMode="External"/><Relationship Id="rId5" Type="http://schemas.openxmlformats.org/officeDocument/2006/relationships/hyperlink" Target="https://&#1093;&#1086;&#1095;&#1091;&#1084;&#1086;&#1075;&#1091;&#1079;&#1085;&#1072;&#1102;.&#1088;&#1092;/" TargetMode="External"/><Relationship Id="rId4" Type="http://schemas.openxmlformats.org/officeDocument/2006/relationships/hyperlink" Target="https://first-money.oc3com.com/applications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Информационное обеспечение ФГ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1529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44009" y="352425"/>
            <a:ext cx="9743016" cy="439353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5"/>
                </a:solidFill>
              </a:rPr>
              <a:t>Умения</a:t>
            </a:r>
            <a:r>
              <a:rPr lang="ru-RU" sz="2400" dirty="0"/>
              <a:t> Финансовая грамотность подразумевает следующие умения: </a:t>
            </a:r>
            <a:endParaRPr lang="en-US" sz="2400" dirty="0"/>
          </a:p>
          <a:p>
            <a:r>
              <a:rPr lang="ru-RU" sz="2400" dirty="0"/>
              <a:t> Поиск финансовой информации – умение работать с источниками финансовой информации; </a:t>
            </a:r>
            <a:endParaRPr lang="en-US" sz="2400" dirty="0"/>
          </a:p>
          <a:p>
            <a:r>
              <a:rPr lang="ru-RU" sz="2400" dirty="0"/>
              <a:t> Анализ финансовой информации – умение понимать и сопоставлять финансовую информацию;</a:t>
            </a:r>
            <a:endParaRPr lang="en-US" sz="2400" dirty="0"/>
          </a:p>
          <a:p>
            <a:r>
              <a:rPr lang="ru-RU" sz="2400" dirty="0"/>
              <a:t>  Оценка финансовых ситуаций – умение разбираться, объяснять и оценивать различные финансовые ситуации; </a:t>
            </a:r>
            <a:endParaRPr lang="en-US" sz="2400" dirty="0"/>
          </a:p>
          <a:p>
            <a:r>
              <a:rPr lang="ru-RU" sz="2400" dirty="0"/>
              <a:t> Применение финансовых знаний – способность принимать эффективные решения о финансовых продуктах.</a:t>
            </a:r>
          </a:p>
        </p:txBody>
      </p:sp>
    </p:spTree>
    <p:extLst>
      <p:ext uri="{BB962C8B-B14F-4D97-AF65-F5344CB8AC3E}">
        <p14:creationId xmlns:p14="http://schemas.microsoft.com/office/powerpoint/2010/main" val="72474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3509" y="884239"/>
            <a:ext cx="8596668" cy="388077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dirty="0">
                <a:solidFill>
                  <a:schemeClr val="accent5"/>
                </a:solidFill>
              </a:rPr>
              <a:t>Контекст</a:t>
            </a:r>
            <a:r>
              <a:rPr lang="ru-RU" sz="2400" dirty="0"/>
              <a:t> (применение финансовых знаний и умений в различных жизненных ситуациях) В исследовании выделяется четыре типа жизненных ситуаций: </a:t>
            </a:r>
            <a:endParaRPr lang="en-US" sz="2400" dirty="0"/>
          </a:p>
          <a:p>
            <a:r>
              <a:rPr lang="ru-RU" sz="2400" dirty="0"/>
              <a:t> Образование и работа;</a:t>
            </a:r>
            <a:endParaRPr lang="en-US" sz="2400" dirty="0"/>
          </a:p>
          <a:p>
            <a:r>
              <a:rPr lang="ru-RU" sz="2400" dirty="0"/>
              <a:t>  Семья и дом; </a:t>
            </a:r>
            <a:endParaRPr lang="en-US" sz="2400" dirty="0"/>
          </a:p>
          <a:p>
            <a:r>
              <a:rPr lang="ru-RU" sz="2400" dirty="0"/>
              <a:t> Индивидуальные финансовые решения (покупки, кредиты, сбережения); </a:t>
            </a:r>
            <a:endParaRPr lang="en-US" sz="2400" dirty="0"/>
          </a:p>
          <a:p>
            <a:r>
              <a:rPr lang="ru-RU" sz="2400" dirty="0"/>
              <a:t> Общественные финансовые решения (налоги, сборы, права и ответственность потребителей).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3884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i="1" dirty="0" smtClean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6000" b="1" i="1" dirty="0">
              <a:solidFill>
                <a:schemeClr val="accent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912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409575"/>
            <a:ext cx="9762066" cy="5631787"/>
          </a:xfrm>
        </p:spPr>
        <p:txBody>
          <a:bodyPr/>
          <a:lstStyle/>
          <a:p>
            <a:pPr algn="just"/>
            <a:r>
              <a:rPr lang="ru-RU" b="1" dirty="0"/>
              <a:t>«</a:t>
            </a:r>
            <a:r>
              <a:rPr lang="ru-RU" sz="4800" b="1" i="1" dirty="0"/>
              <a:t>Нажить много денег - храбрость; сохранить их - мудрость, а умело расходовать – искусство».</a:t>
            </a:r>
          </a:p>
          <a:p>
            <a:endParaRPr lang="ru-RU" b="1" dirty="0" smtClean="0"/>
          </a:p>
          <a:p>
            <a:pPr algn="r"/>
            <a:r>
              <a:rPr lang="ru-RU" sz="2400" b="1" dirty="0" smtClean="0"/>
              <a:t>Бертольд </a:t>
            </a:r>
            <a:r>
              <a:rPr lang="ru-RU" sz="2400" b="1" dirty="0"/>
              <a:t>Авербах</a:t>
            </a:r>
            <a:endParaRPr lang="ru-RU" sz="24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9029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938" y="2827338"/>
            <a:ext cx="5157459" cy="388143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0"/>
            <a:ext cx="3238500" cy="32385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1875" y="0"/>
            <a:ext cx="4881562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346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12739"/>
            <a:ext cx="10066866" cy="4745036"/>
          </a:xfrm>
        </p:spPr>
        <p:txBody>
          <a:bodyPr>
            <a:noAutofit/>
          </a:bodyPr>
          <a:lstStyle/>
          <a:p>
            <a:r>
              <a:rPr lang="ru-RU" sz="4000" b="1" dirty="0">
                <a:solidFill>
                  <a:srgbClr val="FF0000"/>
                </a:solidFill>
              </a:rPr>
              <a:t>Ф</a:t>
            </a:r>
            <a:r>
              <a:rPr lang="ru-RU" sz="4000" b="1" dirty="0" smtClean="0">
                <a:solidFill>
                  <a:srgbClr val="FF0000"/>
                </a:solidFill>
              </a:rPr>
              <a:t>инансовая </a:t>
            </a:r>
            <a:r>
              <a:rPr lang="ru-RU" sz="4000" b="1" dirty="0">
                <a:solidFill>
                  <a:srgbClr val="FF0000"/>
                </a:solidFill>
              </a:rPr>
              <a:t>грамотность</a:t>
            </a:r>
            <a:r>
              <a:rPr lang="ru-RU" sz="4000" dirty="0">
                <a:solidFill>
                  <a:srgbClr val="FF0000"/>
                </a:solidFill>
              </a:rPr>
              <a:t> </a:t>
            </a:r>
            <a:r>
              <a:rPr lang="ru-RU" sz="4000" dirty="0"/>
              <a:t>– это способность человека управлять своими доходами и расходами, принимать правильные решения по распределению денежных средств (жить по средствам) и грамотно их приумножать.</a:t>
            </a:r>
          </a:p>
        </p:txBody>
      </p:sp>
    </p:spTree>
    <p:extLst>
      <p:ext uri="{BB962C8B-B14F-4D97-AF65-F5344CB8AC3E}">
        <p14:creationId xmlns:p14="http://schemas.microsoft.com/office/powerpoint/2010/main" val="103513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228600"/>
            <a:ext cx="7114116" cy="1701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ФЕДЕРАЛЬНЫЙ МЕТОДИЧЕСКИЙ ЦЕНТР ПОВЫШЕНИЯ ФИНАНСОВОЙ ГРАМОТНОСТИ НАСЕЛЕНИЯ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225" y="228600"/>
            <a:ext cx="3448050" cy="2000250"/>
          </a:xfrm>
        </p:spPr>
      </p:pic>
      <p:sp>
        <p:nvSpPr>
          <p:cNvPr id="5" name="Прямоугольник 4"/>
          <p:cNvSpPr/>
          <p:nvPr/>
        </p:nvSpPr>
        <p:spPr>
          <a:xfrm>
            <a:off x="952500" y="2051388"/>
            <a:ext cx="8039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методический центр повышения финансовой грамотности населения создан в соответствии с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распоряжением Правительства Российской Федерации от 10.02.2021 № 291-р</a:t>
            </a:r>
            <a:r>
              <a:rPr lang="ru-RU" sz="2400" b="0" i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и в целях обеспечения реализации </a:t>
            </a:r>
            <a:r>
              <a:rPr lang="ru-RU" sz="2400" b="0" i="0" u="none" strike="noStrike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Стратегии повышения финансовой грамотности в Российской Федерации на 2017-2023 годы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70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9351" y="1066800"/>
            <a:ext cx="5600700" cy="46672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1159" y="180975"/>
            <a:ext cx="8596668" cy="13208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Учебно-методический комплекс «Введение в финансовую грамотность» может быть встроен в образовательные программы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1600200"/>
            <a:ext cx="10124016" cy="5029199"/>
          </a:xfrm>
        </p:spPr>
        <p:txBody>
          <a:bodyPr>
            <a:normAutofit/>
          </a:bodyPr>
          <a:lstStyle/>
          <a:p>
            <a:r>
              <a:rPr lang="ru-RU" dirty="0" smtClean="0"/>
              <a:t>Материалы для учащихся (учебники)</a:t>
            </a:r>
          </a:p>
          <a:p>
            <a:r>
              <a:rPr lang="ru-RU" dirty="0" smtClean="0"/>
              <a:t>Учебная программа</a:t>
            </a:r>
          </a:p>
          <a:p>
            <a:r>
              <a:rPr lang="ru-RU" dirty="0" smtClean="0"/>
              <a:t>Методические рекомендации для учителя</a:t>
            </a:r>
          </a:p>
          <a:p>
            <a:r>
              <a:rPr lang="ru-RU" dirty="0" smtClean="0"/>
              <a:t>Просветительские материалы для родителей</a:t>
            </a:r>
          </a:p>
          <a:p>
            <a:r>
              <a:rPr lang="ru-RU" dirty="0" smtClean="0"/>
              <a:t>Рабочая тетрадь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ru-RU" dirty="0" err="1">
                <a:hlinkClick r:id="rId3"/>
              </a:rPr>
              <a:t>школа.вашифинансы.рф</a:t>
            </a:r>
            <a:r>
              <a:rPr lang="ru-RU" dirty="0">
                <a:hlinkClick r:id="rId3"/>
              </a:rPr>
              <a:t>/</a:t>
            </a:r>
            <a:r>
              <a:rPr lang="en-US" dirty="0" err="1" smtClean="0">
                <a:hlinkClick r:id="rId3"/>
              </a:rPr>
              <a:t>courses.php</a:t>
            </a:r>
            <a:endParaRPr lang="ru-RU" dirty="0" smtClean="0"/>
          </a:p>
          <a:p>
            <a:r>
              <a:rPr lang="ru-RU" u="sng" dirty="0">
                <a:hlinkClick r:id="rId4"/>
              </a:rPr>
              <a:t>http://учебник.вашифинансы.рф/active_textbooks/31#page4</a:t>
            </a:r>
            <a:endParaRPr lang="en-US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557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228601"/>
            <a:ext cx="10266891" cy="652462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>
                <a:solidFill>
                  <a:schemeClr val="tx1"/>
                </a:solidFill>
              </a:rPr>
              <a:t>Вспомогательные образовательные </a:t>
            </a:r>
            <a:r>
              <a:rPr lang="ru-RU" sz="3200" b="1" dirty="0" smtClean="0">
                <a:solidFill>
                  <a:schemeClr val="tx1"/>
                </a:solidFill>
              </a:rPr>
              <a:t>ресурсы</a:t>
            </a:r>
          </a:p>
          <a:p>
            <a:pPr marL="0" indent="0" algn="ctr">
              <a:buNone/>
            </a:pPr>
            <a:endParaRPr lang="ru-RU" sz="3200" b="1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2"/>
              </a:rPr>
              <a:t>https://</a:t>
            </a:r>
            <a:r>
              <a:rPr lang="ru-RU" dirty="0" err="1">
                <a:solidFill>
                  <a:schemeClr val="tx1"/>
                </a:solidFill>
                <a:hlinkClick r:id="rId2"/>
              </a:rPr>
              <a:t>моифинансы.рф</a:t>
            </a:r>
            <a:r>
              <a:rPr lang="ru-RU" dirty="0">
                <a:solidFill>
                  <a:schemeClr val="tx1"/>
                </a:solidFill>
                <a:hlinkClick r:id="rId2"/>
              </a:rPr>
              <a:t>/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3"/>
              </a:rPr>
              <a:t>https://</a:t>
            </a:r>
            <a:r>
              <a:rPr lang="ru-RU" dirty="0" err="1">
                <a:solidFill>
                  <a:schemeClr val="tx1"/>
                </a:solidFill>
                <a:hlinkClick r:id="rId3"/>
              </a:rPr>
              <a:t>финсовет.рф</a:t>
            </a:r>
            <a:r>
              <a:rPr lang="ru-RU" dirty="0">
                <a:solidFill>
                  <a:schemeClr val="tx1"/>
                </a:solidFill>
                <a:hlinkClick r:id="rId3"/>
              </a:rPr>
              <a:t>/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4"/>
              </a:rPr>
              <a:t>https://</a:t>
            </a:r>
            <a:r>
              <a:rPr lang="en-US" dirty="0" smtClean="0">
                <a:solidFill>
                  <a:schemeClr val="tx1"/>
                </a:solidFill>
                <a:hlinkClick r:id="rId4"/>
              </a:rPr>
              <a:t>first-money.oc3com.com/applications</a:t>
            </a:r>
            <a:endParaRPr lang="ru-RU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  <a:hlinkClick r:id="rId5"/>
              </a:rPr>
              <a:t>https</a:t>
            </a:r>
            <a:r>
              <a:rPr lang="en-US" dirty="0">
                <a:solidFill>
                  <a:schemeClr val="tx1"/>
                </a:solidFill>
                <a:hlinkClick r:id="rId5"/>
              </a:rPr>
              <a:t>://</a:t>
            </a:r>
            <a:r>
              <a:rPr lang="ru-RU" dirty="0" err="1">
                <a:solidFill>
                  <a:schemeClr val="tx1"/>
                </a:solidFill>
                <a:hlinkClick r:id="rId5"/>
              </a:rPr>
              <a:t>хочумогузнаю.рф</a:t>
            </a:r>
            <a:r>
              <a:rPr lang="ru-RU" dirty="0">
                <a:solidFill>
                  <a:schemeClr val="tx1"/>
                </a:solidFill>
                <a:hlinkClick r:id="rId5"/>
              </a:rPr>
              <a:t>/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6"/>
              </a:rPr>
              <a:t>https://navigator.vbudushee.ru/direction/finansovaya-gramotnost/finansovye-budni/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7"/>
              </a:rPr>
              <a:t>https://fincult.info/</a:t>
            </a:r>
            <a:endParaRPr lang="ru-RU" dirty="0">
              <a:solidFill>
                <a:schemeClr val="tx1"/>
              </a:solidFill>
            </a:endParaRPr>
          </a:p>
          <a:p>
            <a:r>
              <a:rPr lang="en-US" dirty="0">
                <a:solidFill>
                  <a:schemeClr val="tx1"/>
                </a:solidFill>
                <a:hlinkClick r:id="rId8"/>
              </a:rPr>
              <a:t>https://edu.pacc.ru/</a:t>
            </a:r>
            <a:endParaRPr lang="ru-RU" dirty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4194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dirty="0" smtClean="0"/>
              <a:t>PISA</a:t>
            </a:r>
            <a:endParaRPr lang="ru-RU" sz="4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3" y="1504951"/>
            <a:ext cx="10247841" cy="4536412"/>
          </a:xfrm>
        </p:spPr>
        <p:txBody>
          <a:bodyPr>
            <a:normAutofit/>
          </a:bodyPr>
          <a:lstStyle/>
          <a:p>
            <a:pPr algn="just"/>
            <a:r>
              <a:rPr lang="ru-RU" sz="2000" dirty="0"/>
              <a:t>PISA (</a:t>
            </a:r>
            <a:r>
              <a:rPr lang="ru-RU" sz="2000" dirty="0" err="1"/>
              <a:t>Programme</a:t>
            </a:r>
            <a:r>
              <a:rPr lang="ru-RU" sz="2000" dirty="0"/>
              <a:t> </a:t>
            </a:r>
            <a:r>
              <a:rPr lang="ru-RU" sz="2000" dirty="0" err="1"/>
              <a:t>for</a:t>
            </a:r>
            <a:r>
              <a:rPr lang="ru-RU" sz="2000" dirty="0"/>
              <a:t> </a:t>
            </a:r>
            <a:r>
              <a:rPr lang="ru-RU" sz="2000" dirty="0" err="1"/>
              <a:t>International</a:t>
            </a:r>
            <a:r>
              <a:rPr lang="ru-RU" sz="2000" dirty="0"/>
              <a:t> </a:t>
            </a:r>
            <a:r>
              <a:rPr lang="ru-RU" sz="2000" dirty="0" err="1"/>
              <a:t>Student</a:t>
            </a:r>
            <a:r>
              <a:rPr lang="ru-RU" sz="2000" dirty="0"/>
              <a:t> </a:t>
            </a:r>
            <a:r>
              <a:rPr lang="ru-RU" sz="2000" dirty="0" err="1"/>
              <a:t>Assessment</a:t>
            </a:r>
            <a:r>
              <a:rPr lang="ru-RU" sz="2000" dirty="0"/>
              <a:t>) – это </a:t>
            </a:r>
            <a:r>
              <a:rPr lang="ru-RU" sz="2000" dirty="0" smtClean="0"/>
              <a:t>международное</a:t>
            </a:r>
            <a:r>
              <a:rPr lang="en-US" sz="2000" dirty="0" smtClean="0"/>
              <a:t> </a:t>
            </a:r>
            <a:r>
              <a:rPr lang="ru-RU" sz="2000" dirty="0" smtClean="0"/>
              <a:t>мониторинговое </a:t>
            </a:r>
            <a:r>
              <a:rPr lang="ru-RU" sz="2000" dirty="0"/>
              <a:t>исследование качества общего </a:t>
            </a:r>
            <a:r>
              <a:rPr lang="ru-RU" sz="2000" dirty="0" smtClean="0"/>
              <a:t>образования.</a:t>
            </a:r>
            <a:r>
              <a:rPr lang="en-US" sz="2000" dirty="0" smtClean="0"/>
              <a:t> </a:t>
            </a:r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исследовании принимают участие подростки 15-летнего возраста, </a:t>
            </a:r>
            <a:r>
              <a:rPr lang="ru-RU" sz="2000" dirty="0" smtClean="0"/>
              <a:t>получающие</a:t>
            </a:r>
            <a:r>
              <a:rPr lang="en-US" sz="2000" dirty="0" smtClean="0"/>
              <a:t> </a:t>
            </a:r>
            <a:r>
              <a:rPr lang="ru-RU" sz="2000" dirty="0" smtClean="0"/>
              <a:t>обязательное </a:t>
            </a:r>
            <a:r>
              <a:rPr lang="ru-RU" sz="2000" dirty="0"/>
              <a:t>основное общее образование. Главная задача исследования PISA </a:t>
            </a:r>
            <a:r>
              <a:rPr lang="ru-RU" sz="2000" dirty="0" smtClean="0"/>
              <a:t>–установить</a:t>
            </a:r>
            <a:r>
              <a:rPr lang="ru-RU" sz="2000" dirty="0"/>
              <a:t>, обладают ли подростки знаниями и умениями, необходимыми им </a:t>
            </a:r>
            <a:r>
              <a:rPr lang="ru-RU" sz="2000" dirty="0" smtClean="0"/>
              <a:t>для</a:t>
            </a:r>
            <a:r>
              <a:rPr lang="en-US" sz="2000" dirty="0" smtClean="0"/>
              <a:t> </a:t>
            </a:r>
            <a:r>
              <a:rPr lang="ru-RU" sz="2000" dirty="0" smtClean="0"/>
              <a:t>полноценного</a:t>
            </a:r>
            <a:r>
              <a:rPr lang="en-US" sz="2000" dirty="0" smtClean="0"/>
              <a:t> </a:t>
            </a:r>
            <a:r>
              <a:rPr lang="ru-RU" sz="2000" dirty="0" smtClean="0"/>
              <a:t>функционирования</a:t>
            </a:r>
            <a:r>
              <a:rPr lang="en-US" sz="2000" dirty="0" smtClean="0"/>
              <a:t> </a:t>
            </a:r>
            <a:r>
              <a:rPr lang="ru-RU" sz="2000" dirty="0" smtClean="0"/>
              <a:t>в</a:t>
            </a:r>
            <a:r>
              <a:rPr lang="en-US" sz="2000" dirty="0" smtClean="0"/>
              <a:t> </a:t>
            </a:r>
            <a:r>
              <a:rPr lang="ru-RU" sz="2000" dirty="0" smtClean="0"/>
              <a:t>современном</a:t>
            </a:r>
            <a:r>
              <a:rPr lang="en-US" sz="2000" dirty="0" smtClean="0"/>
              <a:t> </a:t>
            </a:r>
            <a:r>
              <a:rPr lang="ru-RU" sz="2000" dirty="0" smtClean="0"/>
              <a:t>обществе</a:t>
            </a:r>
            <a:r>
              <a:rPr lang="ru-RU" sz="2000" dirty="0"/>
              <a:t>:</a:t>
            </a:r>
          </a:p>
          <a:p>
            <a:pPr marL="0" indent="0" algn="just">
              <a:buNone/>
            </a:pPr>
            <a:r>
              <a:rPr lang="ru-RU" sz="2000" dirty="0" smtClean="0"/>
              <a:t>Решения</a:t>
            </a:r>
            <a:r>
              <a:rPr lang="en-US" sz="2000" dirty="0" smtClean="0"/>
              <a:t> </a:t>
            </a:r>
            <a:r>
              <a:rPr lang="ru-RU" sz="2000" dirty="0" smtClean="0"/>
              <a:t>диапазона </a:t>
            </a:r>
            <a:r>
              <a:rPr lang="ru-RU" sz="2000" dirty="0"/>
              <a:t>задач в различных сферах человеческой деятельности, общения и </a:t>
            </a:r>
            <a:r>
              <a:rPr lang="ru-RU" sz="2000" dirty="0" smtClean="0"/>
              <a:t>социальных</a:t>
            </a:r>
            <a:r>
              <a:rPr lang="en-US" sz="2000" dirty="0" smtClean="0"/>
              <a:t> </a:t>
            </a:r>
            <a:r>
              <a:rPr lang="ru-RU" sz="2000" dirty="0" smtClean="0"/>
              <a:t>отношений.</a:t>
            </a:r>
            <a:r>
              <a:rPr lang="en-US" sz="2000" dirty="0" smtClean="0"/>
              <a:t> </a:t>
            </a:r>
            <a:r>
              <a:rPr lang="ru-RU" sz="2000" dirty="0" smtClean="0"/>
              <a:t>Традиционными</a:t>
            </a:r>
            <a:r>
              <a:rPr lang="en-US" sz="2000" dirty="0" smtClean="0"/>
              <a:t> </a:t>
            </a:r>
            <a:r>
              <a:rPr lang="ru-RU" sz="2000" dirty="0" smtClean="0"/>
              <a:t>областями</a:t>
            </a:r>
            <a:r>
              <a:rPr lang="en-US" sz="2000" dirty="0" smtClean="0"/>
              <a:t> </a:t>
            </a:r>
            <a:r>
              <a:rPr lang="ru-RU" sz="2000" dirty="0" smtClean="0"/>
              <a:t>оценивания</a:t>
            </a:r>
            <a:r>
              <a:rPr lang="en-US" sz="2000" dirty="0" smtClean="0"/>
              <a:t> </a:t>
            </a:r>
            <a:r>
              <a:rPr lang="ru-RU" sz="2000" dirty="0" smtClean="0"/>
              <a:t>являются:</a:t>
            </a:r>
            <a:r>
              <a:rPr lang="en-US" sz="2000" dirty="0" smtClean="0"/>
              <a:t> </a:t>
            </a:r>
            <a:r>
              <a:rPr lang="ru-RU" sz="2000" dirty="0" smtClean="0"/>
              <a:t>читательская,</a:t>
            </a:r>
            <a:r>
              <a:rPr lang="en-US" sz="2000" dirty="0" smtClean="0"/>
              <a:t> </a:t>
            </a:r>
            <a:r>
              <a:rPr lang="ru-RU" sz="2000" dirty="0" smtClean="0"/>
              <a:t>математическая</a:t>
            </a:r>
            <a:r>
              <a:rPr lang="en-US" sz="2000" dirty="0" smtClean="0"/>
              <a:t> </a:t>
            </a:r>
            <a:r>
              <a:rPr lang="ru-RU" sz="2000" dirty="0" smtClean="0"/>
              <a:t>и</a:t>
            </a:r>
            <a:r>
              <a:rPr lang="en-US" sz="2000" dirty="0" smtClean="0"/>
              <a:t> </a:t>
            </a:r>
            <a:r>
              <a:rPr lang="ru-RU" sz="2000" dirty="0" smtClean="0"/>
              <a:t>естественно</a:t>
            </a:r>
            <a:r>
              <a:rPr lang="en-US" sz="2000" dirty="0" smtClean="0"/>
              <a:t> </a:t>
            </a:r>
            <a:r>
              <a:rPr lang="ru-RU" sz="2000" dirty="0" smtClean="0"/>
              <a:t>научная</a:t>
            </a:r>
            <a:r>
              <a:rPr lang="en-US" sz="2000" dirty="0" smtClean="0"/>
              <a:t> </a:t>
            </a:r>
            <a:r>
              <a:rPr lang="ru-RU" sz="2000" dirty="0" smtClean="0"/>
              <a:t>грамотность.</a:t>
            </a:r>
            <a:r>
              <a:rPr lang="en-US" sz="2000" dirty="0" smtClean="0"/>
              <a:t> </a:t>
            </a:r>
            <a:r>
              <a:rPr lang="ru-RU" sz="2000" dirty="0" smtClean="0"/>
              <a:t>Исследование финансовой</a:t>
            </a:r>
            <a:r>
              <a:rPr lang="en-US" sz="2000" dirty="0" smtClean="0"/>
              <a:t> </a:t>
            </a:r>
            <a:r>
              <a:rPr lang="ru-RU" sz="2000" dirty="0" smtClean="0"/>
              <a:t>грамотности </a:t>
            </a:r>
            <a:r>
              <a:rPr lang="ru-RU" sz="2000" dirty="0"/>
              <a:t>является дополнительной опцией исследования PISA, в которой </a:t>
            </a:r>
            <a:r>
              <a:rPr lang="ru-RU" sz="2000" dirty="0" err="1" smtClean="0"/>
              <a:t>РоссийскаяФедерация</a:t>
            </a:r>
            <a:r>
              <a:rPr lang="ru-RU" sz="2000" dirty="0" smtClean="0"/>
              <a:t> </a:t>
            </a:r>
            <a:r>
              <a:rPr lang="ru-RU" sz="2000" dirty="0"/>
              <a:t>принимает участие с 2012 года.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781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904874"/>
            <a:ext cx="8552392" cy="581977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>
                <a:solidFill>
                  <a:schemeClr val="accent5"/>
                </a:solidFill>
              </a:rPr>
              <a:t>Знания </a:t>
            </a:r>
            <a:r>
              <a:rPr lang="ru-RU" sz="2000" dirty="0"/>
              <a:t>Области знания, необходимые для финансовой грамотности</a:t>
            </a:r>
            <a:r>
              <a:rPr lang="ru-RU" sz="2000" dirty="0" smtClean="0"/>
              <a:t>:</a:t>
            </a:r>
            <a:endParaRPr lang="en-US" sz="2000" dirty="0" smtClean="0"/>
          </a:p>
          <a:p>
            <a:r>
              <a:rPr lang="ru-RU" sz="2000" dirty="0" smtClean="0"/>
              <a:t> </a:t>
            </a:r>
            <a:r>
              <a:rPr lang="ru-RU" sz="2000" dirty="0"/>
              <a:t> Деньги: виды и назначение денег, знание простых платежных транзакций (банковские карты, чеки, банковские счета, валюты); </a:t>
            </a:r>
            <a:endParaRPr lang="en-US" sz="2000" dirty="0" smtClean="0"/>
          </a:p>
          <a:p>
            <a:r>
              <a:rPr lang="ru-RU" sz="2000" dirty="0" smtClean="0"/>
              <a:t> </a:t>
            </a:r>
            <a:r>
              <a:rPr lang="ru-RU" sz="2000" dirty="0"/>
              <a:t>Планирование и управление финансами: доходы и финансовое состояние, способы контроля доходов и расходов; </a:t>
            </a:r>
            <a:endParaRPr lang="en-US" sz="2000" dirty="0" smtClean="0"/>
          </a:p>
          <a:p>
            <a:r>
              <a:rPr lang="ru-RU" sz="2000" dirty="0" smtClean="0"/>
              <a:t> </a:t>
            </a:r>
            <a:r>
              <a:rPr lang="ru-RU" sz="2000" dirty="0"/>
              <a:t>Управление рисками: способы управления рисками (страхование и сбережения), понимание финансовых выгод и потерь для разных финансовых продуктов (кредиты, инвестиции</a:t>
            </a:r>
            <a:r>
              <a:rPr lang="ru-RU" sz="2000" dirty="0" smtClean="0"/>
              <a:t>);</a:t>
            </a:r>
            <a:endParaRPr lang="en-US" sz="2000" dirty="0" smtClean="0"/>
          </a:p>
          <a:p>
            <a:r>
              <a:rPr lang="ru-RU" sz="2000" dirty="0" smtClean="0"/>
              <a:t> </a:t>
            </a:r>
            <a:r>
              <a:rPr lang="ru-RU" sz="2000" dirty="0"/>
              <a:t>Финансовая среда: права и обязанности потребителей на финансовом рынке, понимание базовых экономических понятий, таких как банковская ставка, инфляция, налоги, социальные </a:t>
            </a:r>
            <a:r>
              <a:rPr lang="ru-RU" sz="2000" dirty="0" smtClean="0"/>
              <a:t>льготы.</a:t>
            </a: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362434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8C59B386-999D-4CB6-B907-9F3997C027C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164</TotalTime>
  <Words>425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</vt:lpstr>
      <vt:lpstr>Trebuchet MS</vt:lpstr>
      <vt:lpstr>Wingdings 3</vt:lpstr>
      <vt:lpstr>Грань</vt:lpstr>
      <vt:lpstr>Информационное обеспечение ФГ</vt:lpstr>
      <vt:lpstr>Презентация PowerPoint</vt:lpstr>
      <vt:lpstr>Презентация PowerPoint</vt:lpstr>
      <vt:lpstr>Презентация PowerPoint</vt:lpstr>
      <vt:lpstr>ФЕДЕРАЛЬНЫЙ МЕТОДИЧЕСКИЙ ЦЕНТР ПОВЫШЕНИЯ ФИНАНСОВОЙ ГРАМОТНОСТИ НАСЕЛЕНИЯ</vt:lpstr>
      <vt:lpstr>Учебно-методический комплекс «Введение в финансовую грамотность» может быть встроен в образовательные программы</vt:lpstr>
      <vt:lpstr>Презентация PowerPoint</vt:lpstr>
      <vt:lpstr>PISA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Финансовая грамотность в школе</dc:title>
  <dc:creator>Учетная запись Майкрософт</dc:creator>
  <cp:lastModifiedBy>Учетная запись Майкрософт</cp:lastModifiedBy>
  <cp:revision>13</cp:revision>
  <dcterms:created xsi:type="dcterms:W3CDTF">2022-10-14T01:02:16Z</dcterms:created>
  <dcterms:modified xsi:type="dcterms:W3CDTF">2022-11-15T07:28:58Z</dcterms:modified>
</cp:coreProperties>
</file>