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37"/>
  </p:notesMasterIdLst>
  <p:sldIdLst>
    <p:sldId id="288" r:id="rId2"/>
    <p:sldId id="292" r:id="rId3"/>
    <p:sldId id="336" r:id="rId4"/>
    <p:sldId id="338" r:id="rId5"/>
    <p:sldId id="339" r:id="rId6"/>
    <p:sldId id="340" r:id="rId7"/>
    <p:sldId id="341" r:id="rId8"/>
    <p:sldId id="354" r:id="rId9"/>
    <p:sldId id="343" r:id="rId10"/>
    <p:sldId id="344" r:id="rId11"/>
    <p:sldId id="345" r:id="rId12"/>
    <p:sldId id="347" r:id="rId13"/>
    <p:sldId id="349" r:id="rId14"/>
    <p:sldId id="332" r:id="rId15"/>
    <p:sldId id="307" r:id="rId16"/>
    <p:sldId id="326" r:id="rId17"/>
    <p:sldId id="304" r:id="rId18"/>
    <p:sldId id="302" r:id="rId19"/>
    <p:sldId id="258" r:id="rId20"/>
    <p:sldId id="260" r:id="rId21"/>
    <p:sldId id="334" r:id="rId22"/>
    <p:sldId id="295" r:id="rId23"/>
    <p:sldId id="313" r:id="rId24"/>
    <p:sldId id="322" r:id="rId25"/>
    <p:sldId id="317" r:id="rId26"/>
    <p:sldId id="331" r:id="rId27"/>
    <p:sldId id="278" r:id="rId28"/>
    <p:sldId id="356" r:id="rId29"/>
    <p:sldId id="357" r:id="rId30"/>
    <p:sldId id="358" r:id="rId31"/>
    <p:sldId id="335" r:id="rId32"/>
    <p:sldId id="353" r:id="rId33"/>
    <p:sldId id="312" r:id="rId34"/>
    <p:sldId id="350" r:id="rId35"/>
    <p:sldId id="283" r:id="rId36"/>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8F4126E-C251-463C-965A-6E7D66CBDADF}">
          <p14:sldIdLst>
            <p14:sldId id="288"/>
            <p14:sldId id="292"/>
            <p14:sldId id="336"/>
            <p14:sldId id="338"/>
            <p14:sldId id="339"/>
            <p14:sldId id="340"/>
            <p14:sldId id="341"/>
            <p14:sldId id="354"/>
            <p14:sldId id="343"/>
            <p14:sldId id="344"/>
            <p14:sldId id="345"/>
            <p14:sldId id="347"/>
            <p14:sldId id="349"/>
            <p14:sldId id="332"/>
            <p14:sldId id="307"/>
            <p14:sldId id="326"/>
            <p14:sldId id="304"/>
            <p14:sldId id="302"/>
            <p14:sldId id="258"/>
            <p14:sldId id="260"/>
            <p14:sldId id="334"/>
          </p14:sldIdLst>
        </p14:section>
        <p14:section name="Раздел без заголовка" id="{9202A0DB-950D-4216-B077-5EE0C69B5F05}">
          <p14:sldIdLst>
            <p14:sldId id="295"/>
            <p14:sldId id="313"/>
            <p14:sldId id="322"/>
            <p14:sldId id="317"/>
            <p14:sldId id="331"/>
            <p14:sldId id="278"/>
            <p14:sldId id="356"/>
            <p14:sldId id="357"/>
            <p14:sldId id="358"/>
            <p14:sldId id="335"/>
            <p14:sldId id="353"/>
            <p14:sldId id="312"/>
            <p14:sldId id="350"/>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3" clrIdx="0">
    <p:extLst>
      <p:ext uri="{19B8F6BF-5375-455C-9EA6-DF929625EA0E}">
        <p15:presenceInfo xmlns:p15="http://schemas.microsoft.com/office/powerpoint/2012/main" userId="Admin" providerId="None"/>
      </p:ext>
    </p:extLst>
  </p:cmAuthor>
  <p:cmAuthor id="2" name="Hlebnikova" initials="H" lastIdx="2" clrIdx="1">
    <p:extLst>
      <p:ext uri="{19B8F6BF-5375-455C-9EA6-DF929625EA0E}">
        <p15:presenceInfo xmlns:p15="http://schemas.microsoft.com/office/powerpoint/2012/main" userId="Hlebnikov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03447BB-5D67-496B-8E87-E561075AD55C}" styleName="Темный стиль 1 - акцент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Темный стиль 1 - акцент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2DE63D5-997A-4646-A377-4702673A728D}" styleName="Светлый стиль 2 - акцент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0" autoAdjust="0"/>
    <p:restoredTop sz="84327" autoAdjust="0"/>
  </p:normalViewPr>
  <p:slideViewPr>
    <p:cSldViewPr>
      <p:cViewPr varScale="1">
        <p:scale>
          <a:sx n="93" d="100"/>
          <a:sy n="93" d="100"/>
        </p:scale>
        <p:origin x="114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2020</c:v>
                </c:pt>
              </c:strCache>
            </c:strRef>
          </c:tx>
          <c:spPr>
            <a:solidFill>
              <a:schemeClr val="accent1"/>
            </a:solidFill>
            <a:ln>
              <a:noFill/>
            </a:ln>
            <a:effectLst/>
          </c:spPr>
          <c:invertIfNegative val="0"/>
          <c:cat>
            <c:strRef>
              <c:f>Лист1!$A$2:$A$5</c:f>
              <c:strCache>
                <c:ptCount val="1"/>
                <c:pt idx="0">
                  <c:v>Численность</c:v>
                </c:pt>
              </c:strCache>
            </c:strRef>
          </c:cat>
          <c:val>
            <c:numRef>
              <c:f>Лист1!$B$2:$B$5</c:f>
              <c:numCache>
                <c:formatCode>General</c:formatCode>
                <c:ptCount val="4"/>
                <c:pt idx="0">
                  <c:v>27392</c:v>
                </c:pt>
              </c:numCache>
            </c:numRef>
          </c:val>
          <c:extLst>
            <c:ext xmlns:c16="http://schemas.microsoft.com/office/drawing/2014/chart" uri="{C3380CC4-5D6E-409C-BE32-E72D297353CC}">
              <c16:uniqueId val="{00000000-C1C4-46C6-AF60-6D6B5915DEE4}"/>
            </c:ext>
          </c:extLst>
        </c:ser>
        <c:ser>
          <c:idx val="1"/>
          <c:order val="1"/>
          <c:tx>
            <c:strRef>
              <c:f>Лист1!$C$1</c:f>
              <c:strCache>
                <c:ptCount val="1"/>
                <c:pt idx="0">
                  <c:v>20212</c:v>
                </c:pt>
              </c:strCache>
            </c:strRef>
          </c:tx>
          <c:spPr>
            <a:solidFill>
              <a:schemeClr val="accent2"/>
            </a:solidFill>
            <a:ln>
              <a:noFill/>
            </a:ln>
            <a:effectLst/>
          </c:spPr>
          <c:invertIfNegative val="0"/>
          <c:cat>
            <c:strRef>
              <c:f>Лист1!$A$2:$A$5</c:f>
              <c:strCache>
                <c:ptCount val="1"/>
                <c:pt idx="0">
                  <c:v>Численность</c:v>
                </c:pt>
              </c:strCache>
            </c:strRef>
          </c:cat>
          <c:val>
            <c:numRef>
              <c:f>Лист1!$C$2:$C$5</c:f>
              <c:numCache>
                <c:formatCode>General</c:formatCode>
                <c:ptCount val="4"/>
                <c:pt idx="0">
                  <c:v>26978</c:v>
                </c:pt>
              </c:numCache>
            </c:numRef>
          </c:val>
          <c:extLst>
            <c:ext xmlns:c16="http://schemas.microsoft.com/office/drawing/2014/chart" uri="{C3380CC4-5D6E-409C-BE32-E72D297353CC}">
              <c16:uniqueId val="{00000001-C1C4-46C6-AF60-6D6B5915DEE4}"/>
            </c:ext>
          </c:extLst>
        </c:ser>
        <c:ser>
          <c:idx val="2"/>
          <c:order val="2"/>
          <c:tx>
            <c:strRef>
              <c:f>Лист1!$D$1</c:f>
              <c:strCache>
                <c:ptCount val="1"/>
                <c:pt idx="0">
                  <c:v>2022</c:v>
                </c:pt>
              </c:strCache>
            </c:strRef>
          </c:tx>
          <c:spPr>
            <a:solidFill>
              <a:schemeClr val="accent3"/>
            </a:solidFill>
            <a:ln>
              <a:noFill/>
            </a:ln>
            <a:effectLst/>
          </c:spPr>
          <c:invertIfNegative val="0"/>
          <c:cat>
            <c:strRef>
              <c:f>Лист1!$A$2:$A$5</c:f>
              <c:strCache>
                <c:ptCount val="1"/>
                <c:pt idx="0">
                  <c:v>Численность</c:v>
                </c:pt>
              </c:strCache>
            </c:strRef>
          </c:cat>
          <c:val>
            <c:numRef>
              <c:f>Лист1!$D$2:$D$5</c:f>
              <c:numCache>
                <c:formatCode>General</c:formatCode>
                <c:ptCount val="4"/>
                <c:pt idx="0">
                  <c:v>26482</c:v>
                </c:pt>
              </c:numCache>
            </c:numRef>
          </c:val>
          <c:extLst>
            <c:ext xmlns:c16="http://schemas.microsoft.com/office/drawing/2014/chart" uri="{C3380CC4-5D6E-409C-BE32-E72D297353CC}">
              <c16:uniqueId val="{00000002-C1C4-46C6-AF60-6D6B5915DEE4}"/>
            </c:ext>
          </c:extLst>
        </c:ser>
        <c:dLbls>
          <c:showLegendKey val="0"/>
          <c:showVal val="0"/>
          <c:showCatName val="0"/>
          <c:showSerName val="0"/>
          <c:showPercent val="0"/>
          <c:showBubbleSize val="0"/>
        </c:dLbls>
        <c:gapWidth val="219"/>
        <c:overlap val="-27"/>
        <c:axId val="228506984"/>
        <c:axId val="228507376"/>
      </c:barChart>
      <c:catAx>
        <c:axId val="228506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8507376"/>
        <c:crosses val="autoZero"/>
        <c:auto val="1"/>
        <c:lblAlgn val="ctr"/>
        <c:lblOffset val="100"/>
        <c:noMultiLvlLbl val="0"/>
      </c:catAx>
      <c:valAx>
        <c:axId val="228507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8506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2020</c:v>
                </c:pt>
              </c:strCache>
            </c:strRef>
          </c:tx>
          <c:spPr>
            <a:solidFill>
              <a:schemeClr val="accent1"/>
            </a:solidFill>
            <a:ln>
              <a:noFill/>
            </a:ln>
            <a:effectLst/>
          </c:spPr>
          <c:invertIfNegative val="0"/>
          <c:cat>
            <c:strRef>
              <c:f>Лист1!$A$2:$A$5</c:f>
              <c:strCache>
                <c:ptCount val="1"/>
                <c:pt idx="0">
                  <c:v>Естественная убыль</c:v>
                </c:pt>
              </c:strCache>
            </c:strRef>
          </c:cat>
          <c:val>
            <c:numRef>
              <c:f>Лист1!$B$2:$B$5</c:f>
              <c:numCache>
                <c:formatCode>General</c:formatCode>
                <c:ptCount val="4"/>
                <c:pt idx="0">
                  <c:v>91</c:v>
                </c:pt>
              </c:numCache>
            </c:numRef>
          </c:val>
          <c:extLst>
            <c:ext xmlns:c16="http://schemas.microsoft.com/office/drawing/2014/chart" uri="{C3380CC4-5D6E-409C-BE32-E72D297353CC}">
              <c16:uniqueId val="{00000000-6AC5-4CB0-8F2B-875C35115734}"/>
            </c:ext>
          </c:extLst>
        </c:ser>
        <c:ser>
          <c:idx val="1"/>
          <c:order val="1"/>
          <c:tx>
            <c:strRef>
              <c:f>Лист1!$C$1</c:f>
              <c:strCache>
                <c:ptCount val="1"/>
                <c:pt idx="0">
                  <c:v>2021</c:v>
                </c:pt>
              </c:strCache>
            </c:strRef>
          </c:tx>
          <c:spPr>
            <a:solidFill>
              <a:schemeClr val="accent2"/>
            </a:solidFill>
            <a:ln>
              <a:noFill/>
            </a:ln>
            <a:effectLst/>
          </c:spPr>
          <c:invertIfNegative val="0"/>
          <c:cat>
            <c:strRef>
              <c:f>Лист1!$A$2:$A$5</c:f>
              <c:strCache>
                <c:ptCount val="1"/>
                <c:pt idx="0">
                  <c:v>Естественная убыль</c:v>
                </c:pt>
              </c:strCache>
            </c:strRef>
          </c:cat>
          <c:val>
            <c:numRef>
              <c:f>Лист1!$C$2:$C$5</c:f>
              <c:numCache>
                <c:formatCode>General</c:formatCode>
                <c:ptCount val="4"/>
                <c:pt idx="0">
                  <c:v>196</c:v>
                </c:pt>
              </c:numCache>
            </c:numRef>
          </c:val>
          <c:extLst>
            <c:ext xmlns:c16="http://schemas.microsoft.com/office/drawing/2014/chart" uri="{C3380CC4-5D6E-409C-BE32-E72D297353CC}">
              <c16:uniqueId val="{00000001-6AC5-4CB0-8F2B-875C35115734}"/>
            </c:ext>
          </c:extLst>
        </c:ser>
        <c:ser>
          <c:idx val="2"/>
          <c:order val="2"/>
          <c:tx>
            <c:strRef>
              <c:f>Лист1!$D$1</c:f>
              <c:strCache>
                <c:ptCount val="1"/>
                <c:pt idx="0">
                  <c:v>2022</c:v>
                </c:pt>
              </c:strCache>
            </c:strRef>
          </c:tx>
          <c:spPr>
            <a:solidFill>
              <a:schemeClr val="accent3"/>
            </a:solidFill>
            <a:ln>
              <a:noFill/>
            </a:ln>
            <a:effectLst/>
          </c:spPr>
          <c:invertIfNegative val="0"/>
          <c:cat>
            <c:strRef>
              <c:f>Лист1!$A$2:$A$5</c:f>
              <c:strCache>
                <c:ptCount val="1"/>
                <c:pt idx="0">
                  <c:v>Естественная убыль</c:v>
                </c:pt>
              </c:strCache>
            </c:strRef>
          </c:cat>
          <c:val>
            <c:numRef>
              <c:f>Лист1!$D$2:$D$5</c:f>
              <c:numCache>
                <c:formatCode>General</c:formatCode>
                <c:ptCount val="4"/>
                <c:pt idx="0">
                  <c:v>119</c:v>
                </c:pt>
              </c:numCache>
            </c:numRef>
          </c:val>
          <c:extLst>
            <c:ext xmlns:c16="http://schemas.microsoft.com/office/drawing/2014/chart" uri="{C3380CC4-5D6E-409C-BE32-E72D297353CC}">
              <c16:uniqueId val="{00000002-6AC5-4CB0-8F2B-875C35115734}"/>
            </c:ext>
          </c:extLst>
        </c:ser>
        <c:dLbls>
          <c:showLegendKey val="0"/>
          <c:showVal val="0"/>
          <c:showCatName val="0"/>
          <c:showSerName val="0"/>
          <c:showPercent val="0"/>
          <c:showBubbleSize val="0"/>
        </c:dLbls>
        <c:gapWidth val="219"/>
        <c:overlap val="-27"/>
        <c:axId val="228508160"/>
        <c:axId val="227465968"/>
      </c:barChart>
      <c:catAx>
        <c:axId val="22850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7465968"/>
        <c:crosses val="autoZero"/>
        <c:auto val="1"/>
        <c:lblAlgn val="ctr"/>
        <c:lblOffset val="100"/>
        <c:noMultiLvlLbl val="0"/>
      </c:catAx>
      <c:valAx>
        <c:axId val="227465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8508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2020</c:v>
                </c:pt>
              </c:strCache>
            </c:strRef>
          </c:tx>
          <c:spPr>
            <a:solidFill>
              <a:schemeClr val="accent1"/>
            </a:solidFill>
            <a:ln>
              <a:noFill/>
            </a:ln>
            <a:effectLst/>
          </c:spPr>
          <c:invertIfNegative val="0"/>
          <c:cat>
            <c:strRef>
              <c:f>Лист1!$A$2:$A$5</c:f>
              <c:strCache>
                <c:ptCount val="1"/>
                <c:pt idx="0">
                  <c:v>Миграционная убыль</c:v>
                </c:pt>
              </c:strCache>
            </c:strRef>
          </c:cat>
          <c:val>
            <c:numRef>
              <c:f>Лист1!$B$2:$B$5</c:f>
              <c:numCache>
                <c:formatCode>General</c:formatCode>
                <c:ptCount val="4"/>
                <c:pt idx="0">
                  <c:v>318</c:v>
                </c:pt>
              </c:numCache>
            </c:numRef>
          </c:val>
          <c:extLst>
            <c:ext xmlns:c16="http://schemas.microsoft.com/office/drawing/2014/chart" uri="{C3380CC4-5D6E-409C-BE32-E72D297353CC}">
              <c16:uniqueId val="{00000000-D45F-49A3-8B5D-D678CBF428B0}"/>
            </c:ext>
          </c:extLst>
        </c:ser>
        <c:ser>
          <c:idx val="1"/>
          <c:order val="1"/>
          <c:tx>
            <c:strRef>
              <c:f>Лист1!$C$1</c:f>
              <c:strCache>
                <c:ptCount val="1"/>
                <c:pt idx="0">
                  <c:v>2021</c:v>
                </c:pt>
              </c:strCache>
            </c:strRef>
          </c:tx>
          <c:spPr>
            <a:solidFill>
              <a:schemeClr val="accent2"/>
            </a:solidFill>
            <a:ln>
              <a:noFill/>
            </a:ln>
            <a:effectLst/>
          </c:spPr>
          <c:invertIfNegative val="0"/>
          <c:cat>
            <c:strRef>
              <c:f>Лист1!$A$2:$A$5</c:f>
              <c:strCache>
                <c:ptCount val="1"/>
                <c:pt idx="0">
                  <c:v>Миграционная убыль</c:v>
                </c:pt>
              </c:strCache>
            </c:strRef>
          </c:cat>
          <c:val>
            <c:numRef>
              <c:f>Лист1!$C$2:$C$5</c:f>
              <c:numCache>
                <c:formatCode>General</c:formatCode>
                <c:ptCount val="4"/>
                <c:pt idx="0">
                  <c:v>304</c:v>
                </c:pt>
              </c:numCache>
            </c:numRef>
          </c:val>
          <c:extLst>
            <c:ext xmlns:c16="http://schemas.microsoft.com/office/drawing/2014/chart" uri="{C3380CC4-5D6E-409C-BE32-E72D297353CC}">
              <c16:uniqueId val="{00000001-D45F-49A3-8B5D-D678CBF428B0}"/>
            </c:ext>
          </c:extLst>
        </c:ser>
        <c:ser>
          <c:idx val="2"/>
          <c:order val="2"/>
          <c:tx>
            <c:strRef>
              <c:f>Лист1!$D$1</c:f>
              <c:strCache>
                <c:ptCount val="1"/>
                <c:pt idx="0">
                  <c:v>2022</c:v>
                </c:pt>
              </c:strCache>
            </c:strRef>
          </c:tx>
          <c:spPr>
            <a:solidFill>
              <a:schemeClr val="accent3"/>
            </a:solidFill>
            <a:ln>
              <a:noFill/>
            </a:ln>
            <a:effectLst/>
          </c:spPr>
          <c:invertIfNegative val="0"/>
          <c:cat>
            <c:strRef>
              <c:f>Лист1!$A$2:$A$5</c:f>
              <c:strCache>
                <c:ptCount val="1"/>
                <c:pt idx="0">
                  <c:v>Миграционная убыль</c:v>
                </c:pt>
              </c:strCache>
            </c:strRef>
          </c:cat>
          <c:val>
            <c:numRef>
              <c:f>Лист1!$D$2:$D$5</c:f>
              <c:numCache>
                <c:formatCode>General</c:formatCode>
                <c:ptCount val="4"/>
                <c:pt idx="0">
                  <c:v>292</c:v>
                </c:pt>
              </c:numCache>
            </c:numRef>
          </c:val>
          <c:extLst>
            <c:ext xmlns:c16="http://schemas.microsoft.com/office/drawing/2014/chart" uri="{C3380CC4-5D6E-409C-BE32-E72D297353CC}">
              <c16:uniqueId val="{00000002-D45F-49A3-8B5D-D678CBF428B0}"/>
            </c:ext>
          </c:extLst>
        </c:ser>
        <c:dLbls>
          <c:showLegendKey val="0"/>
          <c:showVal val="0"/>
          <c:showCatName val="0"/>
          <c:showSerName val="0"/>
          <c:showPercent val="0"/>
          <c:showBubbleSize val="0"/>
        </c:dLbls>
        <c:gapWidth val="219"/>
        <c:overlap val="-27"/>
        <c:axId val="227466752"/>
        <c:axId val="227467144"/>
      </c:barChart>
      <c:catAx>
        <c:axId val="22746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7467144"/>
        <c:crosses val="autoZero"/>
        <c:auto val="1"/>
        <c:lblAlgn val="ctr"/>
        <c:lblOffset val="100"/>
        <c:noMultiLvlLbl val="0"/>
      </c:catAx>
      <c:valAx>
        <c:axId val="2274671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7466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1"/>
    </mc:Choice>
    <mc:Fallback>
      <c:style val="21"/>
    </mc:Fallback>
  </mc:AlternateContent>
  <c:chart>
    <c:autoTitleDeleted val="1"/>
    <c:view3D>
      <c:rotX val="15"/>
      <c:rotY val="20"/>
      <c:rAngAx val="1"/>
    </c:view3D>
    <c:floor>
      <c:thickness val="0"/>
    </c:floor>
    <c:sideWall>
      <c:thickness val="0"/>
      <c:spPr>
        <a:solidFill>
          <a:schemeClr val="bg2">
            <a:lumMod val="75000"/>
          </a:schemeClr>
        </a:solidFill>
        <a:ln w="11429" cap="flat" cmpd="sng" algn="ctr">
          <a:solidFill>
            <a:schemeClr val="accent6">
              <a:shade val="50000"/>
            </a:schemeClr>
          </a:solidFill>
          <a:prstDash val="sysDash"/>
        </a:ln>
        <a:effectLst/>
      </c:spPr>
    </c:sideWall>
    <c:backWall>
      <c:thickness val="0"/>
      <c:spPr>
        <a:solidFill>
          <a:schemeClr val="bg2">
            <a:lumMod val="75000"/>
          </a:schemeClr>
        </a:solidFill>
        <a:ln w="11429" cap="flat" cmpd="sng" algn="ctr">
          <a:solidFill>
            <a:schemeClr val="accent6">
              <a:shade val="50000"/>
            </a:schemeClr>
          </a:solidFill>
          <a:prstDash val="sysDash"/>
        </a:ln>
        <a:effectLst/>
      </c:spPr>
    </c:backWall>
    <c:plotArea>
      <c:layout>
        <c:manualLayout>
          <c:layoutTarget val="inner"/>
          <c:xMode val="edge"/>
          <c:yMode val="edge"/>
          <c:x val="0.1929796810074047"/>
          <c:y val="9.6238552921270828E-2"/>
          <c:w val="0.81521728362625356"/>
          <c:h val="0.79111903382599669"/>
        </c:manualLayout>
      </c:layout>
      <c:bar3DChart>
        <c:barDir val="col"/>
        <c:grouping val="clustered"/>
        <c:varyColors val="0"/>
        <c:ser>
          <c:idx val="0"/>
          <c:order val="0"/>
          <c:tx>
            <c:strRef>
              <c:f>Лист1!$B$1</c:f>
              <c:strCache>
                <c:ptCount val="1"/>
                <c:pt idx="0">
                  <c:v>молоко</c:v>
                </c:pt>
              </c:strCache>
            </c:strRef>
          </c:tx>
          <c:spPr>
            <a:solidFill>
              <a:schemeClr val="bg1"/>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Лист1!$A$2:$A$4</c:f>
              <c:numCache>
                <c:formatCode>General</c:formatCode>
                <c:ptCount val="3"/>
                <c:pt idx="0">
                  <c:v>2020</c:v>
                </c:pt>
                <c:pt idx="1">
                  <c:v>2021</c:v>
                </c:pt>
                <c:pt idx="2">
                  <c:v>2022</c:v>
                </c:pt>
              </c:numCache>
            </c:numRef>
          </c:cat>
          <c:val>
            <c:numRef>
              <c:f>Лист1!$B$2:$B$4</c:f>
              <c:numCache>
                <c:formatCode>General</c:formatCode>
                <c:ptCount val="3"/>
                <c:pt idx="0">
                  <c:v>20565</c:v>
                </c:pt>
                <c:pt idx="1">
                  <c:v>22857</c:v>
                </c:pt>
                <c:pt idx="2">
                  <c:v>23878</c:v>
                </c:pt>
              </c:numCache>
            </c:numRef>
          </c:val>
          <c:extLst>
            <c:ext xmlns:c16="http://schemas.microsoft.com/office/drawing/2014/chart" uri="{C3380CC4-5D6E-409C-BE32-E72D297353CC}">
              <c16:uniqueId val="{00000000-7636-48C5-BFC6-7F7AFA1532D8}"/>
            </c:ext>
          </c:extLst>
        </c:ser>
        <c:ser>
          <c:idx val="1"/>
          <c:order val="1"/>
          <c:tx>
            <c:strRef>
              <c:f>Лист1!$C$1</c:f>
              <c:strCache>
                <c:ptCount val="1"/>
                <c:pt idx="0">
                  <c:v>мясо</c:v>
                </c:pt>
              </c:strCache>
            </c:strRef>
          </c:tx>
          <c:spPr>
            <a:solidFill>
              <a:srgbClr val="C00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Лист1!$A$2:$A$4</c:f>
              <c:numCache>
                <c:formatCode>General</c:formatCode>
                <c:ptCount val="3"/>
                <c:pt idx="0">
                  <c:v>2020</c:v>
                </c:pt>
                <c:pt idx="1">
                  <c:v>2021</c:v>
                </c:pt>
                <c:pt idx="2">
                  <c:v>2022</c:v>
                </c:pt>
              </c:numCache>
            </c:numRef>
          </c:cat>
          <c:val>
            <c:numRef>
              <c:f>Лист1!$C$2:$C$4</c:f>
              <c:numCache>
                <c:formatCode>General</c:formatCode>
                <c:ptCount val="3"/>
                <c:pt idx="0">
                  <c:v>4274</c:v>
                </c:pt>
                <c:pt idx="1">
                  <c:v>4387</c:v>
                </c:pt>
                <c:pt idx="2">
                  <c:v>4093</c:v>
                </c:pt>
              </c:numCache>
            </c:numRef>
          </c:val>
          <c:extLst>
            <c:ext xmlns:c16="http://schemas.microsoft.com/office/drawing/2014/chart" uri="{C3380CC4-5D6E-409C-BE32-E72D297353CC}">
              <c16:uniqueId val="{00000001-7636-48C5-BFC6-7F7AFA1532D8}"/>
            </c:ext>
          </c:extLst>
        </c:ser>
        <c:ser>
          <c:idx val="2"/>
          <c:order val="2"/>
          <c:tx>
            <c:strRef>
              <c:f>Лист1!$D$1</c:f>
              <c:strCache>
                <c:ptCount val="1"/>
                <c:pt idx="0">
                  <c:v>зерно</c:v>
                </c:pt>
              </c:strCache>
            </c:strRef>
          </c:tx>
          <c:spPr>
            <a:solidFill>
              <a:schemeClr val="accent2">
                <a:lumMod val="60000"/>
                <a:lumOff val="40000"/>
              </a:scheme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Лист1!$A$2:$A$4</c:f>
              <c:numCache>
                <c:formatCode>General</c:formatCode>
                <c:ptCount val="3"/>
                <c:pt idx="0">
                  <c:v>2020</c:v>
                </c:pt>
                <c:pt idx="1">
                  <c:v>2021</c:v>
                </c:pt>
                <c:pt idx="2">
                  <c:v>2022</c:v>
                </c:pt>
              </c:numCache>
            </c:numRef>
          </c:cat>
          <c:val>
            <c:numRef>
              <c:f>Лист1!$D$2:$D$4</c:f>
              <c:numCache>
                <c:formatCode>General</c:formatCode>
                <c:ptCount val="3"/>
                <c:pt idx="0">
                  <c:v>155785</c:v>
                </c:pt>
                <c:pt idx="1">
                  <c:v>148823</c:v>
                </c:pt>
                <c:pt idx="2">
                  <c:v>153212</c:v>
                </c:pt>
              </c:numCache>
            </c:numRef>
          </c:val>
          <c:extLst>
            <c:ext xmlns:c16="http://schemas.microsoft.com/office/drawing/2014/chart" uri="{C3380CC4-5D6E-409C-BE32-E72D297353CC}">
              <c16:uniqueId val="{00000002-7636-48C5-BFC6-7F7AFA1532D8}"/>
            </c:ext>
          </c:extLst>
        </c:ser>
        <c:dLbls>
          <c:showLegendKey val="0"/>
          <c:showVal val="1"/>
          <c:showCatName val="0"/>
          <c:showSerName val="0"/>
          <c:showPercent val="0"/>
          <c:showBubbleSize val="0"/>
        </c:dLbls>
        <c:gapWidth val="75"/>
        <c:shape val="cylinder"/>
        <c:axId val="227467928"/>
        <c:axId val="227468320"/>
        <c:axId val="0"/>
      </c:bar3DChart>
      <c:catAx>
        <c:axId val="227467928"/>
        <c:scaling>
          <c:orientation val="minMax"/>
        </c:scaling>
        <c:delete val="0"/>
        <c:axPos val="b"/>
        <c:numFmt formatCode="General" sourceLinked="0"/>
        <c:majorTickMark val="out"/>
        <c:minorTickMark val="none"/>
        <c:tickLblPos val="nextTo"/>
        <c:crossAx val="227468320"/>
        <c:crosses val="autoZero"/>
        <c:auto val="1"/>
        <c:lblAlgn val="ctr"/>
        <c:lblOffset val="100"/>
        <c:noMultiLvlLbl val="0"/>
      </c:catAx>
      <c:valAx>
        <c:axId val="227468320"/>
        <c:scaling>
          <c:orientation val="minMax"/>
        </c:scaling>
        <c:delete val="0"/>
        <c:axPos val="l"/>
        <c:majorGridlines/>
        <c:numFmt formatCode="General" sourceLinked="1"/>
        <c:majorTickMark val="out"/>
        <c:minorTickMark val="none"/>
        <c:tickLblPos val="nextTo"/>
        <c:crossAx val="227467928"/>
        <c:crosses val="autoZero"/>
        <c:crossBetween val="between"/>
      </c:valAx>
    </c:plotArea>
    <c:legend>
      <c:legendPos val="b"/>
      <c:layout>
        <c:manualLayout>
          <c:xMode val="edge"/>
          <c:yMode val="edge"/>
          <c:x val="0"/>
          <c:y val="1.2552753292975583E-2"/>
          <c:w val="0.62210588202357275"/>
          <c:h val="4.8422480027508152E-2"/>
        </c:manualLayout>
      </c:layout>
      <c:overlay val="0"/>
      <c:spPr>
        <a:solidFill>
          <a:schemeClr val="accent6"/>
        </a:solidFill>
        <a:ln w="20000" cap="flat" cmpd="sng" algn="ctr">
          <a:solidFill>
            <a:schemeClr val="lt1"/>
          </a:solidFill>
          <a:prstDash val="solid"/>
        </a:ln>
        <a:effectLst>
          <a:outerShdw blurRad="50800" dist="25400" dir="5400000" rotWithShape="0">
            <a:srgbClr val="000000">
              <a:alpha val="35000"/>
            </a:srgbClr>
          </a:outerShdw>
        </a:effectLst>
      </c:spPr>
      <c:txPr>
        <a:bodyPr/>
        <a:lstStyle/>
        <a:p>
          <a:pPr>
            <a:defRPr>
              <a:solidFill>
                <a:schemeClr val="lt1"/>
              </a:solidFill>
              <a:latin typeface="+mn-lt"/>
              <a:ea typeface="+mn-ea"/>
              <a:cs typeface="+mn-cs"/>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4969986010818E-2"/>
          <c:y val="0.11376005632993118"/>
          <c:w val="0.89937106918238996"/>
          <c:h val="0.75515575359321307"/>
        </c:manualLayout>
      </c:layout>
      <c:ofPieChart>
        <c:ofPieType val="bar"/>
        <c:varyColors val="1"/>
        <c:ser>
          <c:idx val="0"/>
          <c:order val="0"/>
          <c:tx>
            <c:strRef>
              <c:f>Лист1!$B$1</c:f>
              <c:strCache>
                <c:ptCount val="1"/>
                <c:pt idx="0">
                  <c:v>Продажи</c:v>
                </c:pt>
              </c:strCache>
            </c:strRef>
          </c:tx>
          <c:dPt>
            <c:idx val="0"/>
            <c:bubble3D val="0"/>
            <c:explosion val="16"/>
            <c:spPr>
              <a:solidFill>
                <a:srgbClr val="99FF99"/>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rgbClr r="0" g="0" b="0">
                    <a:shade val="70000"/>
                    <a:satMod val="105000"/>
                  </a:scrgbClr>
                </a:contourClr>
              </a:sp3d>
            </c:spPr>
            <c:extLst>
              <c:ext xmlns:c16="http://schemas.microsoft.com/office/drawing/2014/chart" uri="{C3380CC4-5D6E-409C-BE32-E72D297353CC}">
                <c16:uniqueId val="{00000001-99D5-4526-872F-37F7BCE2CA62}"/>
              </c:ext>
            </c:extLst>
          </c:dPt>
          <c:dPt>
            <c:idx val="1"/>
            <c:bubble3D val="0"/>
            <c:explosion val="9"/>
            <c:spPr>
              <a:solidFill>
                <a:srgbClr val="FF7C80"/>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rgbClr r="0" g="0" b="0">
                    <a:shade val="70000"/>
                    <a:satMod val="105000"/>
                  </a:scrgbClr>
                </a:contourClr>
              </a:sp3d>
            </c:spPr>
            <c:extLst>
              <c:ext xmlns:c16="http://schemas.microsoft.com/office/drawing/2014/chart" uri="{C3380CC4-5D6E-409C-BE32-E72D297353CC}">
                <c16:uniqueId val="{00000003-99D5-4526-872F-37F7BCE2CA62}"/>
              </c:ext>
            </c:extLst>
          </c:dPt>
          <c:dPt>
            <c:idx val="2"/>
            <c:bubble3D val="0"/>
            <c:spPr>
              <a:solidFill>
                <a:schemeClr val="accent3">
                  <a:tint val="9500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rgbClr r="0" g="0" b="0">
                    <a:shade val="70000"/>
                    <a:satMod val="105000"/>
                  </a:scrgbClr>
                </a:contourClr>
              </a:sp3d>
            </c:spPr>
            <c:extLst>
              <c:ext xmlns:c16="http://schemas.microsoft.com/office/drawing/2014/chart" uri="{C3380CC4-5D6E-409C-BE32-E72D297353CC}">
                <c16:uniqueId val="{00000005-99D5-4526-872F-37F7BCE2CA62}"/>
              </c:ext>
            </c:extLst>
          </c:dPt>
          <c:dPt>
            <c:idx val="3"/>
            <c:bubble3D val="0"/>
            <c:explosion val="46"/>
            <c:spPr>
              <a:solidFill>
                <a:schemeClr val="accent2">
                  <a:lumMod val="60000"/>
                  <a:lumOff val="40000"/>
                </a:schemeClr>
              </a:solidFill>
              <a:ln>
                <a:noFill/>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rgbClr r="0" g="0" b="0">
                    <a:shade val="70000"/>
                    <a:satMod val="105000"/>
                  </a:scrgbClr>
                </a:contourClr>
              </a:sp3d>
            </c:spPr>
            <c:extLst>
              <c:ext xmlns:c16="http://schemas.microsoft.com/office/drawing/2014/chart" uri="{C3380CC4-5D6E-409C-BE32-E72D297353CC}">
                <c16:uniqueId val="{00000007-99D5-4526-872F-37F7BCE2CA62}"/>
              </c:ext>
            </c:extLst>
          </c:dPt>
          <c:dLbls>
            <c:dLbl>
              <c:idx val="0"/>
              <c:layout>
                <c:manualLayout>
                  <c:x val="1.4806301866346681E-2"/>
                  <c:y val="-1.286994834566194E-3"/>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4504696477603533"/>
                      <c:h val="0.12425117177620885"/>
                    </c:manualLayout>
                  </c15:layout>
                </c:ext>
                <c:ext xmlns:c16="http://schemas.microsoft.com/office/drawing/2014/chart" uri="{C3380CC4-5D6E-409C-BE32-E72D297353CC}">
                  <c16:uniqueId val="{00000001-99D5-4526-872F-37F7BCE2CA62}"/>
                </c:ext>
              </c:extLst>
            </c:dLbl>
            <c:dLbl>
              <c:idx val="1"/>
              <c:layout>
                <c:manualLayout>
                  <c:x val="2.9800669460421591E-3"/>
                  <c:y val="-7.1587811076362931E-2"/>
                </c:manualLayout>
              </c:layout>
              <c:dLblPos val="bestFit"/>
              <c:showLegendKey val="0"/>
              <c:showVal val="0"/>
              <c:showCatName val="1"/>
              <c:showSerName val="0"/>
              <c:showPercent val="1"/>
              <c:showBubbleSize val="0"/>
              <c:extLst>
                <c:ext xmlns:c15="http://schemas.microsoft.com/office/drawing/2012/chart" uri="{CE6537A1-D6FC-4f65-9D91-7224C49458BB}">
                  <c15:layout>
                    <c:manualLayout>
                      <c:w val="0.268003020848809"/>
                      <c:h val="0.16286213563831609"/>
                    </c:manualLayout>
                  </c15:layout>
                </c:ext>
                <c:ext xmlns:c16="http://schemas.microsoft.com/office/drawing/2014/chart" uri="{C3380CC4-5D6E-409C-BE32-E72D297353CC}">
                  <c16:uniqueId val="{00000003-99D5-4526-872F-37F7BCE2CA62}"/>
                </c:ext>
              </c:extLst>
            </c:dLbl>
            <c:dLbl>
              <c:idx val="2"/>
              <c:layout>
                <c:manualLayout>
                  <c:x val="-0.26654691426804744"/>
                  <c:y val="1.5352580135900415E-3"/>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ru-RU"/>
                </a:p>
              </c:txPr>
              <c:dLblPos val="bestFit"/>
              <c:showLegendKey val="0"/>
              <c:showVal val="0"/>
              <c:showCatName val="1"/>
              <c:showSerName val="0"/>
              <c:showPercent val="1"/>
              <c:showBubbleSize val="0"/>
              <c:extLst>
                <c:ext xmlns:c15="http://schemas.microsoft.com/office/drawing/2012/chart" uri="{CE6537A1-D6FC-4f65-9D91-7224C49458BB}">
                  <c15:layout>
                    <c:manualLayout>
                      <c:w val="0.26236418560887437"/>
                      <c:h val="0.36141700672321003"/>
                    </c:manualLayout>
                  </c15:layout>
                </c:ext>
                <c:ext xmlns:c16="http://schemas.microsoft.com/office/drawing/2014/chart" uri="{C3380CC4-5D6E-409C-BE32-E72D297353CC}">
                  <c16:uniqueId val="{00000005-99D5-4526-872F-37F7BCE2CA62}"/>
                </c:ext>
              </c:extLst>
            </c:dLbl>
            <c:dLbl>
              <c:idx val="3"/>
              <c:delete val="1"/>
              <c:extLst>
                <c:ext xmlns:c15="http://schemas.microsoft.com/office/drawing/2012/chart" uri="{CE6537A1-D6FC-4f65-9D91-7224C49458BB}"/>
                <c:ext xmlns:c16="http://schemas.microsoft.com/office/drawing/2014/chart" uri="{C3380CC4-5D6E-409C-BE32-E72D297353CC}">
                  <c16:uniqueId val="{00000007-99D5-4526-872F-37F7BCE2CA6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2"/>
                    </a:solidFill>
                    <a:latin typeface="Times New Roman" panose="02020603050405020304" pitchFamily="18" charset="0"/>
                    <a:ea typeface="+mn-ea"/>
                    <a:cs typeface="Times New Roman" panose="02020603050405020304" pitchFamily="18" charset="0"/>
                  </a:defRPr>
                </a:pPr>
                <a:endParaRPr lang="ru-RU"/>
              </a:p>
            </c:txPr>
            <c:dLblPos val="ct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General</c:formatCode>
                <c:ptCount val="3"/>
                <c:pt idx="0">
                  <c:v>223.5</c:v>
                </c:pt>
                <c:pt idx="1">
                  <c:v>42.6</c:v>
                </c:pt>
                <c:pt idx="2">
                  <c:v>1773</c:v>
                </c:pt>
              </c:numCache>
            </c:numRef>
          </c:val>
          <c:extLst>
            <c:ext xmlns:c16="http://schemas.microsoft.com/office/drawing/2014/chart" uri="{C3380CC4-5D6E-409C-BE32-E72D297353CC}">
              <c16:uniqueId val="{00000008-99D5-4526-872F-37F7BCE2CA62}"/>
            </c:ext>
          </c:extLst>
        </c:ser>
        <c:dLbls>
          <c:dLblPos val="ctr"/>
          <c:showLegendKey val="0"/>
          <c:showVal val="0"/>
          <c:showCatName val="0"/>
          <c:showSerName val="0"/>
          <c:showPercent val="1"/>
          <c:showBubbleSize val="0"/>
          <c:showLeaderLines val="1"/>
        </c:dLbls>
        <c:gapWidth val="100"/>
        <c:secondPieSize val="75"/>
        <c:serLines>
          <c:spPr>
            <a:ln w="9525">
              <a:solidFill>
                <a:schemeClr val="tx2">
                  <a:lumMod val="60000"/>
                  <a:lumOff val="40000"/>
                </a:schemeClr>
              </a:solidFill>
              <a:prstDash val="dash"/>
            </a:ln>
            <a:effectLst/>
          </c:spPr>
        </c:serLines>
      </c:of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50"/>
      <c:rotY val="10"/>
      <c:rAngAx val="0"/>
      <c:perspective val="110"/>
    </c:view3D>
    <c:floor>
      <c:thickness val="0"/>
    </c:floor>
    <c:sideWall>
      <c:thickness val="0"/>
    </c:sideWall>
    <c:backWall>
      <c:thickness val="0"/>
    </c:backWall>
    <c:plotArea>
      <c:layout>
        <c:manualLayout>
          <c:layoutTarget val="inner"/>
          <c:xMode val="edge"/>
          <c:yMode val="edge"/>
          <c:x val="8.9256935528991554E-2"/>
          <c:y val="0.26855528497578107"/>
          <c:w val="0.86289396620987091"/>
          <c:h val="0.71389377237671159"/>
        </c:manualLayout>
      </c:layout>
      <c:pie3DChart>
        <c:varyColors val="1"/>
        <c:ser>
          <c:idx val="0"/>
          <c:order val="0"/>
          <c:tx>
            <c:strRef>
              <c:f>Лист1!$B$1</c:f>
              <c:strCache>
                <c:ptCount val="1"/>
                <c:pt idx="0">
                  <c:v>Столбец1</c:v>
                </c:pt>
              </c:strCache>
            </c:strRef>
          </c:tx>
          <c:explosion val="14"/>
          <c:dPt>
            <c:idx val="0"/>
            <c:bubble3D val="0"/>
            <c:spPr>
              <a:solidFill>
                <a:srgbClr val="FFCCFF"/>
              </a:solidFill>
            </c:spPr>
            <c:extLst>
              <c:ext xmlns:c16="http://schemas.microsoft.com/office/drawing/2014/chart" uri="{C3380CC4-5D6E-409C-BE32-E72D297353CC}">
                <c16:uniqueId val="{00000001-FA3C-46CA-870D-BC29CCD76FAA}"/>
              </c:ext>
            </c:extLst>
          </c:dPt>
          <c:dPt>
            <c:idx val="1"/>
            <c:bubble3D val="0"/>
            <c:explosion val="10"/>
            <c:spPr>
              <a:solidFill>
                <a:schemeClr val="accent1">
                  <a:lumMod val="60000"/>
                  <a:lumOff val="40000"/>
                </a:schemeClr>
              </a:solidFill>
            </c:spPr>
            <c:extLst>
              <c:ext xmlns:c16="http://schemas.microsoft.com/office/drawing/2014/chart" uri="{C3380CC4-5D6E-409C-BE32-E72D297353CC}">
                <c16:uniqueId val="{00000003-FA3C-46CA-870D-BC29CCD76FAA}"/>
              </c:ext>
            </c:extLst>
          </c:dPt>
          <c:dPt>
            <c:idx val="2"/>
            <c:bubble3D val="0"/>
            <c:spPr>
              <a:solidFill>
                <a:srgbClr val="66CCFF"/>
              </a:solidFill>
            </c:spPr>
            <c:extLst>
              <c:ext xmlns:c16="http://schemas.microsoft.com/office/drawing/2014/chart" uri="{C3380CC4-5D6E-409C-BE32-E72D297353CC}">
                <c16:uniqueId val="{00000005-FA3C-46CA-870D-BC29CCD76FAA}"/>
              </c:ext>
            </c:extLst>
          </c:dPt>
          <c:dPt>
            <c:idx val="3"/>
            <c:bubble3D val="0"/>
            <c:spPr>
              <a:solidFill>
                <a:srgbClr val="99FF99"/>
              </a:solidFill>
            </c:spPr>
            <c:extLst>
              <c:ext xmlns:c16="http://schemas.microsoft.com/office/drawing/2014/chart" uri="{C3380CC4-5D6E-409C-BE32-E72D297353CC}">
                <c16:uniqueId val="{00000007-FA3C-46CA-870D-BC29CCD76FAA}"/>
              </c:ext>
            </c:extLst>
          </c:dPt>
          <c:dPt>
            <c:idx val="4"/>
            <c:bubble3D val="0"/>
            <c:spPr>
              <a:solidFill>
                <a:schemeClr val="accent6">
                  <a:lumMod val="40000"/>
                  <a:lumOff val="60000"/>
                </a:schemeClr>
              </a:solidFill>
            </c:spPr>
            <c:extLst>
              <c:ext xmlns:c16="http://schemas.microsoft.com/office/drawing/2014/chart" uri="{C3380CC4-5D6E-409C-BE32-E72D297353CC}">
                <c16:uniqueId val="{00000009-FA3C-46CA-870D-BC29CCD76FAA}"/>
              </c:ext>
            </c:extLst>
          </c:dPt>
          <c:dPt>
            <c:idx val="5"/>
            <c:bubble3D val="0"/>
            <c:spPr>
              <a:solidFill>
                <a:srgbClr val="0099FF"/>
              </a:solidFill>
            </c:spPr>
            <c:extLst>
              <c:ext xmlns:c16="http://schemas.microsoft.com/office/drawing/2014/chart" uri="{C3380CC4-5D6E-409C-BE32-E72D297353CC}">
                <c16:uniqueId val="{0000000B-FA3C-46CA-870D-BC29CCD76FAA}"/>
              </c:ext>
            </c:extLst>
          </c:dPt>
          <c:dPt>
            <c:idx val="6"/>
            <c:bubble3D val="0"/>
            <c:spPr>
              <a:solidFill>
                <a:srgbClr val="FFFF00"/>
              </a:solidFill>
            </c:spPr>
            <c:extLst>
              <c:ext xmlns:c16="http://schemas.microsoft.com/office/drawing/2014/chart" uri="{C3380CC4-5D6E-409C-BE32-E72D297353CC}">
                <c16:uniqueId val="{0000000D-FA3C-46CA-870D-BC29CCD76FAA}"/>
              </c:ext>
            </c:extLst>
          </c:dPt>
          <c:dLbls>
            <c:dLbl>
              <c:idx val="0"/>
              <c:layout>
                <c:manualLayout>
                  <c:x val="-3.5886823695853047E-2"/>
                  <c:y val="-3.187499938305179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A3C-46CA-870D-BC29CCD76FAA}"/>
                </c:ext>
              </c:extLst>
            </c:dLbl>
            <c:dLbl>
              <c:idx val="1"/>
              <c:layout>
                <c:manualLayout>
                  <c:x val="8.3483960662012989E-3"/>
                  <c:y val="-4.836617307519564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A3C-46CA-870D-BC29CCD76FAA}"/>
                </c:ext>
              </c:extLst>
            </c:dLbl>
            <c:dLbl>
              <c:idx val="2"/>
              <c:layout>
                <c:manualLayout>
                  <c:x val="-8.8702149724349637E-3"/>
                  <c:y val="-0.2099049307487974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A3C-46CA-870D-BC29CCD76FAA}"/>
                </c:ext>
              </c:extLst>
            </c:dLbl>
            <c:dLbl>
              <c:idx val="3"/>
              <c:layout>
                <c:manualLayout>
                  <c:x val="1.3043117877383861E-3"/>
                  <c:y val="-2.511719548176745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A3C-46CA-870D-BC29CCD76FAA}"/>
                </c:ext>
              </c:extLst>
            </c:dLbl>
            <c:dLbl>
              <c:idx val="4"/>
              <c:layout>
                <c:manualLayout>
                  <c:x val="3.8012717687494528E-2"/>
                  <c:y val="-0.1076936896562956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A3C-46CA-870D-BC29CCD76FAA}"/>
                </c:ext>
              </c:extLst>
            </c:dLbl>
            <c:dLbl>
              <c:idx val="5"/>
              <c:layout>
                <c:manualLayout>
                  <c:x val="8.6045253190489335E-2"/>
                  <c:y val="-0.10155994120730348"/>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A3C-46CA-870D-BC29CCD76FAA}"/>
                </c:ext>
              </c:extLst>
            </c:dLbl>
            <c:dLbl>
              <c:idx val="6"/>
              <c:layout>
                <c:manualLayout>
                  <c:x val="-3.0929544086633242E-2"/>
                  <c:y val="-3.4251385172118676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A3C-46CA-870D-BC29CCD76FAA}"/>
                </c:ext>
              </c:extLst>
            </c:dLbl>
            <c:dLbl>
              <c:idx val="7"/>
              <c:layout>
                <c:manualLayout>
                  <c:x val="0.13801044853528588"/>
                  <c:y val="0.15524848409665665"/>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FA3C-46CA-870D-BC29CCD76FAA}"/>
                </c:ext>
              </c:extLst>
            </c:dLbl>
            <c:dLbl>
              <c:idx val="8"/>
              <c:layout>
                <c:manualLayout>
                  <c:x val="-0.13894446816663203"/>
                  <c:y val="3.024347884801552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A3C-46CA-870D-BC29CCD76FAA}"/>
                </c:ext>
              </c:extLst>
            </c:dLbl>
            <c:dLbl>
              <c:idx val="9"/>
              <c:layout>
                <c:manualLayout>
                  <c:x val="-0.10592008404516498"/>
                  <c:y val="-5.3977975335704968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0-FA3C-46CA-870D-BC29CCD76FAA}"/>
                </c:ext>
              </c:extLst>
            </c:dLbl>
            <c:dLbl>
              <c:idx val="11"/>
              <c:layout>
                <c:manualLayout>
                  <c:x val="0.16386449709368153"/>
                  <c:y val="1.7244161132104804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FA3C-46CA-870D-BC29CCD76FAA}"/>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Лист1!$A$2:$A$7</c:f>
              <c:strCache>
                <c:ptCount val="6"/>
                <c:pt idx="0">
                  <c:v>Общегосударственные вопросы</c:v>
                </c:pt>
                <c:pt idx="1">
                  <c:v>Жилищно-коммунальное хозяйство</c:v>
                </c:pt>
                <c:pt idx="2">
                  <c:v>Образование</c:v>
                </c:pt>
                <c:pt idx="3">
                  <c:v>Культура, кинематография</c:v>
                </c:pt>
                <c:pt idx="4">
                  <c:v>Социальная политика</c:v>
                </c:pt>
                <c:pt idx="5">
                  <c:v>Прочие</c:v>
                </c:pt>
              </c:strCache>
            </c:strRef>
          </c:cat>
          <c:val>
            <c:numRef>
              <c:f>Лист1!$B$2:$B$7</c:f>
              <c:numCache>
                <c:formatCode>0.0</c:formatCode>
                <c:ptCount val="6"/>
                <c:pt idx="0">
                  <c:v>275.39999999999998</c:v>
                </c:pt>
                <c:pt idx="1">
                  <c:v>105.3</c:v>
                </c:pt>
                <c:pt idx="2">
                  <c:v>1274.4000000000001</c:v>
                </c:pt>
                <c:pt idx="3">
                  <c:v>221.4</c:v>
                </c:pt>
                <c:pt idx="4">
                  <c:v>37.9</c:v>
                </c:pt>
                <c:pt idx="5">
                  <c:v>140.6</c:v>
                </c:pt>
              </c:numCache>
            </c:numRef>
          </c:val>
          <c:extLst>
            <c:ext xmlns:c16="http://schemas.microsoft.com/office/drawing/2014/chart" uri="{C3380CC4-5D6E-409C-BE32-E72D297353CC}">
              <c16:uniqueId val="{00000012-FA3C-46CA-870D-BC29CCD76FAA}"/>
            </c:ext>
          </c:extLst>
        </c:ser>
        <c:dLbls>
          <c:showLegendKey val="0"/>
          <c:showVal val="0"/>
          <c:showCatName val="1"/>
          <c:showSerName val="0"/>
          <c:showPercent val="1"/>
          <c:showBubbleSize val="0"/>
          <c:showLeaderLines val="1"/>
        </c:dLbls>
      </c:pie3DChart>
    </c:plotArea>
    <c:plotVisOnly val="1"/>
    <c:dispBlanksAs val="gap"/>
    <c:showDLblsOverMax val="0"/>
  </c:chart>
  <c:txPr>
    <a:bodyPr/>
    <a:lstStyle/>
    <a:p>
      <a:pPr>
        <a:defRPr sz="900" b="1">
          <a:solidFill>
            <a:srgbClr val="000000"/>
          </a:solidFill>
          <a:latin typeface="Times New Roman" pitchFamily="18" charset="0"/>
          <a:cs typeface="Times New Roman" pitchFamily="18" charset="0"/>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26C370D-795C-45A4-9B08-61370E2E83E1}"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ru-RU"/>
        </a:p>
      </dgm:t>
    </dgm:pt>
    <dgm:pt modelId="{81BC7772-573F-458A-9E5A-09394C7DDD9E}">
      <dgm:prSet phldrT="[Текст]" custT="1"/>
      <dgm:spPr>
        <a:ln>
          <a:solidFill>
            <a:srgbClr val="7030A0"/>
          </a:solidFill>
        </a:ln>
      </dgm:spPr>
      <dgm:t>
        <a:bodyPr/>
        <a:lstStyle/>
        <a:p>
          <a:r>
            <a:rPr lang="ru-RU" sz="3000" b="0" cap="none" spc="0" dirty="0">
              <a:ln w="0"/>
              <a:solidFill>
                <a:schemeClr val="accent1"/>
              </a:solidFill>
              <a:effectLst>
                <a:outerShdw blurRad="38100" dist="25400" dir="5400000" algn="ctr" rotWithShape="0">
                  <a:srgbClr val="6E747A">
                    <a:alpha val="43000"/>
                  </a:srgbClr>
                </a:outerShdw>
              </a:effectLst>
            </a:rPr>
            <a:t>Муниципальная </a:t>
          </a:r>
        </a:p>
        <a:p>
          <a:r>
            <a:rPr lang="ru-RU" sz="3000" b="0" cap="none" spc="0" dirty="0">
              <a:ln w="0"/>
              <a:solidFill>
                <a:schemeClr val="accent1"/>
              </a:solidFill>
              <a:effectLst>
                <a:outerShdw blurRad="38100" dist="25400" dir="5400000" algn="ctr" rotWithShape="0">
                  <a:srgbClr val="6E747A">
                    <a:alpha val="43000"/>
                  </a:srgbClr>
                </a:outerShdw>
              </a:effectLst>
            </a:rPr>
            <a:t>система </a:t>
          </a:r>
        </a:p>
        <a:p>
          <a:r>
            <a:rPr lang="ru-RU" sz="3000" b="0" cap="none" spc="0" dirty="0">
              <a:ln w="0"/>
              <a:solidFill>
                <a:schemeClr val="accent1"/>
              </a:solidFill>
              <a:effectLst>
                <a:outerShdw blurRad="38100" dist="25400" dir="5400000" algn="ctr" rotWithShape="0">
                  <a:srgbClr val="6E747A">
                    <a:alpha val="43000"/>
                  </a:srgbClr>
                </a:outerShdw>
              </a:effectLst>
            </a:rPr>
            <a:t>образования</a:t>
          </a:r>
        </a:p>
      </dgm:t>
    </dgm:pt>
    <dgm:pt modelId="{5771046F-23BC-4F24-8E75-07E4AF78A1DA}" type="parTrans" cxnId="{3B68D760-B47F-4CED-81F2-B3396AFF983F}">
      <dgm:prSet/>
      <dgm:spPr/>
      <dgm:t>
        <a:bodyPr/>
        <a:lstStyle/>
        <a:p>
          <a:endParaRPr lang="ru-RU"/>
        </a:p>
      </dgm:t>
    </dgm:pt>
    <dgm:pt modelId="{969CD372-9DFE-4075-A822-4FA49A58E075}" type="sibTrans" cxnId="{3B68D760-B47F-4CED-81F2-B3396AFF983F}">
      <dgm:prSet/>
      <dgm:spPr/>
      <dgm:t>
        <a:bodyPr/>
        <a:lstStyle/>
        <a:p>
          <a:endParaRPr lang="ru-RU"/>
        </a:p>
      </dgm:t>
    </dgm:pt>
    <dgm:pt modelId="{E211A8CE-F9F7-4981-9583-5D7D9E425A38}">
      <dgm:prSet phldrT="[Текст]" custT="1"/>
      <dgm:spPr/>
      <dgm:t>
        <a:bodyPr/>
        <a:lstStyle/>
        <a:p>
          <a:endParaRPr lang="ru-RU" sz="1800" dirty="0"/>
        </a:p>
        <a:p>
          <a:r>
            <a:rPr lang="ru-RU" sz="1800" dirty="0"/>
            <a:t>13 средних школ, 6 основных школ, 1 начальная школа, 2 центра образования, имеющих в своем составе среднюю школу и детский сад</a:t>
          </a:r>
        </a:p>
      </dgm:t>
    </dgm:pt>
    <dgm:pt modelId="{C13DC412-013B-4557-860C-94A5534871E3}" type="parTrans" cxnId="{0C91BB95-6B8D-4E04-9A5A-EAA6728A659A}">
      <dgm:prSet/>
      <dgm:spPr/>
      <dgm:t>
        <a:bodyPr/>
        <a:lstStyle/>
        <a:p>
          <a:endParaRPr lang="ru-RU"/>
        </a:p>
      </dgm:t>
    </dgm:pt>
    <dgm:pt modelId="{5A2101E4-0623-4631-8828-D3C270FC3136}" type="sibTrans" cxnId="{0C91BB95-6B8D-4E04-9A5A-EAA6728A659A}">
      <dgm:prSet/>
      <dgm:spPr/>
      <dgm:t>
        <a:bodyPr/>
        <a:lstStyle/>
        <a:p>
          <a:endParaRPr lang="ru-RU"/>
        </a:p>
      </dgm:t>
    </dgm:pt>
    <dgm:pt modelId="{85BDE36D-890F-4147-ADBE-0721BA491302}">
      <dgm:prSet phldrT="[Текст]" custT="1"/>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endParaRPr lang="ru-RU" sz="1800" dirty="0"/>
        </a:p>
        <a:p>
          <a:r>
            <a:rPr lang="ru-RU" sz="1800" dirty="0"/>
            <a:t>11 дошкольных учреждений</a:t>
          </a:r>
        </a:p>
      </dgm:t>
    </dgm:pt>
    <dgm:pt modelId="{2540F64F-A181-407C-AE08-CA0543B8A67A}" type="parTrans" cxnId="{0427F82E-5F23-43A3-AF2D-83E26813D5D4}">
      <dgm:prSet/>
      <dgm:spPr/>
      <dgm:t>
        <a:bodyPr/>
        <a:lstStyle/>
        <a:p>
          <a:endParaRPr lang="ru-RU"/>
        </a:p>
      </dgm:t>
    </dgm:pt>
    <dgm:pt modelId="{83692CCF-4E5B-47E4-836B-73265CBD0690}" type="sibTrans" cxnId="{0427F82E-5F23-43A3-AF2D-83E26813D5D4}">
      <dgm:prSet/>
      <dgm:spPr/>
      <dgm:t>
        <a:bodyPr/>
        <a:lstStyle/>
        <a:p>
          <a:endParaRPr lang="ru-RU"/>
        </a:p>
      </dgm:t>
    </dgm:pt>
    <dgm:pt modelId="{889F7D9C-0B70-4AD6-8283-418BC53E84B3}">
      <dgm:prSet phldrT="[Текст]" custT="1"/>
      <dgm:spPr/>
      <dgm:t>
        <a:bodyPr/>
        <a:lstStyle/>
        <a:p>
          <a:r>
            <a:rPr lang="ru-RU" sz="1800" dirty="0"/>
            <a:t>3 учреждения дополнительного образования</a:t>
          </a:r>
        </a:p>
      </dgm:t>
    </dgm:pt>
    <dgm:pt modelId="{89AABC08-9FB3-456A-B6BA-CE48C1127C75}" type="parTrans" cxnId="{D8BDBC2F-E850-4A85-BC7C-14A71FA35E46}">
      <dgm:prSet/>
      <dgm:spPr/>
      <dgm:t>
        <a:bodyPr/>
        <a:lstStyle/>
        <a:p>
          <a:endParaRPr lang="ru-RU"/>
        </a:p>
      </dgm:t>
    </dgm:pt>
    <dgm:pt modelId="{EB1C3582-E47A-4074-A2E2-0831E08B66A6}" type="sibTrans" cxnId="{D8BDBC2F-E850-4A85-BC7C-14A71FA35E46}">
      <dgm:prSet/>
      <dgm:spPr/>
      <dgm:t>
        <a:bodyPr/>
        <a:lstStyle/>
        <a:p>
          <a:endParaRPr lang="ru-RU"/>
        </a:p>
      </dgm:t>
    </dgm:pt>
    <dgm:pt modelId="{C8267BCA-7F4B-48F3-836A-FAF427FD90F0}">
      <dgm:prSet custT="1"/>
      <dgm:spPr/>
      <dgm:t>
        <a:bodyPr/>
        <a:lstStyle/>
        <a:p>
          <a:endParaRPr lang="ru-RU" sz="1800" dirty="0"/>
        </a:p>
        <a:p>
          <a:endParaRPr lang="ru-RU" sz="1800" dirty="0"/>
        </a:p>
        <a:p>
          <a:r>
            <a:rPr lang="ru-RU" sz="1800" dirty="0"/>
            <a:t>В системе образования работают 669 педагогических работников: из них 486 чел. в общеобразовательных учреждений, 129 чел. в дошкольных образовательных учреждениях, 54 чел. в учреждениях дополнительного образования</a:t>
          </a:r>
        </a:p>
      </dgm:t>
    </dgm:pt>
    <dgm:pt modelId="{5C97E1F2-0D6B-41F0-8622-254196F4B967}" type="parTrans" cxnId="{6AA814CF-3890-4178-B8A7-7AF351D8DE9C}">
      <dgm:prSet/>
      <dgm:spPr/>
      <dgm:t>
        <a:bodyPr/>
        <a:lstStyle/>
        <a:p>
          <a:endParaRPr lang="ru-RU"/>
        </a:p>
      </dgm:t>
    </dgm:pt>
    <dgm:pt modelId="{44909540-7C79-4B90-98BC-5109DF6E464D}" type="sibTrans" cxnId="{6AA814CF-3890-4178-B8A7-7AF351D8DE9C}">
      <dgm:prSet/>
      <dgm:spPr/>
      <dgm:t>
        <a:bodyPr/>
        <a:lstStyle/>
        <a:p>
          <a:endParaRPr lang="ru-RU"/>
        </a:p>
      </dgm:t>
    </dgm:pt>
    <dgm:pt modelId="{3F9B36CE-2BD8-4AFB-955B-C3F207D234EC}" type="pres">
      <dgm:prSet presAssocID="{D26C370D-795C-45A4-9B08-61370E2E83E1}" presName="vert0" presStyleCnt="0">
        <dgm:presLayoutVars>
          <dgm:dir/>
          <dgm:animOne val="branch"/>
          <dgm:animLvl val="lvl"/>
        </dgm:presLayoutVars>
      </dgm:prSet>
      <dgm:spPr/>
    </dgm:pt>
    <dgm:pt modelId="{C46FD373-9053-4590-A700-D779AC0D03ED}" type="pres">
      <dgm:prSet presAssocID="{81BC7772-573F-458A-9E5A-09394C7DDD9E}" presName="thickLine" presStyleLbl="alignNode1" presStyleIdx="0" presStyleCnt="2"/>
      <dgm:spPr/>
    </dgm:pt>
    <dgm:pt modelId="{FEF5DCFD-942E-4ED9-9B54-40C1FD4C989A}" type="pres">
      <dgm:prSet presAssocID="{81BC7772-573F-458A-9E5A-09394C7DDD9E}" presName="horz1" presStyleCnt="0"/>
      <dgm:spPr/>
    </dgm:pt>
    <dgm:pt modelId="{9472333C-72DA-4401-9321-2DA1F3D434E2}" type="pres">
      <dgm:prSet presAssocID="{81BC7772-573F-458A-9E5A-09394C7DDD9E}" presName="tx1" presStyleLbl="revTx" presStyleIdx="0" presStyleCnt="5" custAng="0" custScaleY="161223"/>
      <dgm:spPr/>
    </dgm:pt>
    <dgm:pt modelId="{B88AE2AE-73FA-4951-B5A8-52E8D9775101}" type="pres">
      <dgm:prSet presAssocID="{81BC7772-573F-458A-9E5A-09394C7DDD9E}" presName="vert1" presStyleCnt="0"/>
      <dgm:spPr/>
    </dgm:pt>
    <dgm:pt modelId="{A310CC57-82EF-4B32-9BA8-350A1CE7C6E4}" type="pres">
      <dgm:prSet presAssocID="{E211A8CE-F9F7-4981-9583-5D7D9E425A38}" presName="vertSpace2a" presStyleCnt="0"/>
      <dgm:spPr/>
    </dgm:pt>
    <dgm:pt modelId="{0AB919F2-663E-4873-8910-6C99EDBE6092}" type="pres">
      <dgm:prSet presAssocID="{E211A8CE-F9F7-4981-9583-5D7D9E425A38}" presName="horz2" presStyleCnt="0"/>
      <dgm:spPr/>
    </dgm:pt>
    <dgm:pt modelId="{E6520ED8-3B75-4142-81D4-E358B4CF25A0}" type="pres">
      <dgm:prSet presAssocID="{E211A8CE-F9F7-4981-9583-5D7D9E425A38}" presName="horzSpace2" presStyleCnt="0"/>
      <dgm:spPr/>
    </dgm:pt>
    <dgm:pt modelId="{7C3E4CB4-AE40-4BBA-9160-24EE1ECA450B}" type="pres">
      <dgm:prSet presAssocID="{E211A8CE-F9F7-4981-9583-5D7D9E425A38}" presName="tx2" presStyleLbl="revTx" presStyleIdx="1" presStyleCnt="5" custScaleY="731351"/>
      <dgm:spPr/>
    </dgm:pt>
    <dgm:pt modelId="{295CE6FF-8E71-44CF-97F2-F75D76135F23}" type="pres">
      <dgm:prSet presAssocID="{E211A8CE-F9F7-4981-9583-5D7D9E425A38}" presName="vert2" presStyleCnt="0"/>
      <dgm:spPr/>
    </dgm:pt>
    <dgm:pt modelId="{E8D66276-74F8-4827-BE99-A5FCF2322F55}" type="pres">
      <dgm:prSet presAssocID="{E211A8CE-F9F7-4981-9583-5D7D9E425A38}" presName="thinLine2b" presStyleLbl="callout" presStyleIdx="0" presStyleCnt="3"/>
      <dgm:spPr/>
    </dgm:pt>
    <dgm:pt modelId="{1C4C228F-1C83-4CE3-86AC-71B13802E43D}" type="pres">
      <dgm:prSet presAssocID="{E211A8CE-F9F7-4981-9583-5D7D9E425A38}" presName="vertSpace2b" presStyleCnt="0"/>
      <dgm:spPr/>
    </dgm:pt>
    <dgm:pt modelId="{F0CED4EE-1C7C-4393-B24A-136C542AA883}" type="pres">
      <dgm:prSet presAssocID="{85BDE36D-890F-4147-ADBE-0721BA491302}" presName="horz2" presStyleCnt="0"/>
      <dgm:spPr/>
    </dgm:pt>
    <dgm:pt modelId="{1A897EA7-717E-4BD9-B6B1-DAAB7A31CE02}" type="pres">
      <dgm:prSet presAssocID="{85BDE36D-890F-4147-ADBE-0721BA491302}" presName="horzSpace2" presStyleCnt="0"/>
      <dgm:spPr/>
    </dgm:pt>
    <dgm:pt modelId="{736EE8A9-192E-4C2B-83BF-7DDEEB956EE7}" type="pres">
      <dgm:prSet presAssocID="{85BDE36D-890F-4147-ADBE-0721BA491302}" presName="tx2" presStyleLbl="revTx" presStyleIdx="2" presStyleCnt="5" custScaleY="578105"/>
      <dgm:spPr/>
    </dgm:pt>
    <dgm:pt modelId="{04EBB780-9F6C-4836-AE6D-C41ED28F6FA1}" type="pres">
      <dgm:prSet presAssocID="{85BDE36D-890F-4147-ADBE-0721BA491302}" presName="vert2" presStyleCnt="0"/>
      <dgm:spPr/>
    </dgm:pt>
    <dgm:pt modelId="{54F2943D-6BDE-4924-B621-D840247BDB2E}" type="pres">
      <dgm:prSet presAssocID="{85BDE36D-890F-4147-ADBE-0721BA491302}" presName="thinLine2b" presStyleLbl="callout" presStyleIdx="1" presStyleCnt="3"/>
      <dgm:spPr/>
    </dgm:pt>
    <dgm:pt modelId="{2C91BA9A-465C-4B96-9B0D-19F1DC45780F}" type="pres">
      <dgm:prSet presAssocID="{85BDE36D-890F-4147-ADBE-0721BA491302}" presName="vertSpace2b" presStyleCnt="0"/>
      <dgm:spPr/>
    </dgm:pt>
    <dgm:pt modelId="{5A6E7AAB-E3BE-41B6-BA58-F376F631BFDB}" type="pres">
      <dgm:prSet presAssocID="{889F7D9C-0B70-4AD6-8283-418BC53E84B3}" presName="horz2" presStyleCnt="0"/>
      <dgm:spPr/>
    </dgm:pt>
    <dgm:pt modelId="{447928B7-6179-40CF-9259-FA45AD537116}" type="pres">
      <dgm:prSet presAssocID="{889F7D9C-0B70-4AD6-8283-418BC53E84B3}" presName="horzSpace2" presStyleCnt="0"/>
      <dgm:spPr/>
    </dgm:pt>
    <dgm:pt modelId="{3F9B5EB5-E3EA-4DD7-ADF3-1DF785612CCD}" type="pres">
      <dgm:prSet presAssocID="{889F7D9C-0B70-4AD6-8283-418BC53E84B3}" presName="tx2" presStyleLbl="revTx" presStyleIdx="3" presStyleCnt="5" custScaleY="322826"/>
      <dgm:spPr/>
    </dgm:pt>
    <dgm:pt modelId="{FC31C06D-330D-417F-82D1-3879DE14100C}" type="pres">
      <dgm:prSet presAssocID="{889F7D9C-0B70-4AD6-8283-418BC53E84B3}" presName="vert2" presStyleCnt="0"/>
      <dgm:spPr/>
    </dgm:pt>
    <dgm:pt modelId="{C0B9EB45-0F4D-48BC-BF1A-24B3737F827D}" type="pres">
      <dgm:prSet presAssocID="{889F7D9C-0B70-4AD6-8283-418BC53E84B3}" presName="thinLine2b" presStyleLbl="callout" presStyleIdx="2" presStyleCnt="3"/>
      <dgm:spPr/>
    </dgm:pt>
    <dgm:pt modelId="{54F4CB05-6755-487C-9334-520F25800B33}" type="pres">
      <dgm:prSet presAssocID="{889F7D9C-0B70-4AD6-8283-418BC53E84B3}" presName="vertSpace2b" presStyleCnt="0"/>
      <dgm:spPr/>
    </dgm:pt>
    <dgm:pt modelId="{252901C6-6606-46CF-9733-52ED6B4DA5E0}" type="pres">
      <dgm:prSet presAssocID="{C8267BCA-7F4B-48F3-836A-FAF427FD90F0}" presName="thickLine" presStyleLbl="alignNode1" presStyleIdx="1" presStyleCnt="2"/>
      <dgm:spPr/>
    </dgm:pt>
    <dgm:pt modelId="{922D6396-2A85-4FDE-875A-35BF203CBC6E}" type="pres">
      <dgm:prSet presAssocID="{C8267BCA-7F4B-48F3-836A-FAF427FD90F0}" presName="horz1" presStyleCnt="0"/>
      <dgm:spPr/>
    </dgm:pt>
    <dgm:pt modelId="{736A5C5D-5841-4BDD-95D5-C6ACEE64583B}" type="pres">
      <dgm:prSet presAssocID="{C8267BCA-7F4B-48F3-836A-FAF427FD90F0}" presName="tx1" presStyleLbl="revTx" presStyleIdx="4" presStyleCnt="5" custScaleX="500000"/>
      <dgm:spPr/>
    </dgm:pt>
    <dgm:pt modelId="{0187331F-743E-433F-B74F-E8125AC9B0B4}" type="pres">
      <dgm:prSet presAssocID="{C8267BCA-7F4B-48F3-836A-FAF427FD90F0}" presName="vert1" presStyleCnt="0"/>
      <dgm:spPr/>
    </dgm:pt>
  </dgm:ptLst>
  <dgm:cxnLst>
    <dgm:cxn modelId="{79C1C505-DA0B-45C1-9B42-75343F689DBB}" type="presOf" srcId="{E211A8CE-F9F7-4981-9583-5D7D9E425A38}" destId="{7C3E4CB4-AE40-4BBA-9160-24EE1ECA450B}" srcOrd="0" destOrd="0" presId="urn:microsoft.com/office/officeart/2008/layout/LinedList"/>
    <dgm:cxn modelId="{A7B12518-CE11-443F-93AE-C3040C17BF3A}" type="presOf" srcId="{C8267BCA-7F4B-48F3-836A-FAF427FD90F0}" destId="{736A5C5D-5841-4BDD-95D5-C6ACEE64583B}" srcOrd="0" destOrd="0" presId="urn:microsoft.com/office/officeart/2008/layout/LinedList"/>
    <dgm:cxn modelId="{A996CC2B-5686-4804-912C-6AA918E75478}" type="presOf" srcId="{D26C370D-795C-45A4-9B08-61370E2E83E1}" destId="{3F9B36CE-2BD8-4AFB-955B-C3F207D234EC}" srcOrd="0" destOrd="0" presId="urn:microsoft.com/office/officeart/2008/layout/LinedList"/>
    <dgm:cxn modelId="{0427F82E-5F23-43A3-AF2D-83E26813D5D4}" srcId="{81BC7772-573F-458A-9E5A-09394C7DDD9E}" destId="{85BDE36D-890F-4147-ADBE-0721BA491302}" srcOrd="1" destOrd="0" parTransId="{2540F64F-A181-407C-AE08-CA0543B8A67A}" sibTransId="{83692CCF-4E5B-47E4-836B-73265CBD0690}"/>
    <dgm:cxn modelId="{D8BDBC2F-E850-4A85-BC7C-14A71FA35E46}" srcId="{81BC7772-573F-458A-9E5A-09394C7DDD9E}" destId="{889F7D9C-0B70-4AD6-8283-418BC53E84B3}" srcOrd="2" destOrd="0" parTransId="{89AABC08-9FB3-456A-B6BA-CE48C1127C75}" sibTransId="{EB1C3582-E47A-4074-A2E2-0831E08B66A6}"/>
    <dgm:cxn modelId="{3B68D760-B47F-4CED-81F2-B3396AFF983F}" srcId="{D26C370D-795C-45A4-9B08-61370E2E83E1}" destId="{81BC7772-573F-458A-9E5A-09394C7DDD9E}" srcOrd="0" destOrd="0" parTransId="{5771046F-23BC-4F24-8E75-07E4AF78A1DA}" sibTransId="{969CD372-9DFE-4075-A822-4FA49A58E075}"/>
    <dgm:cxn modelId="{8B16C870-23BB-42EE-ABD6-E24848574C1F}" type="presOf" srcId="{889F7D9C-0B70-4AD6-8283-418BC53E84B3}" destId="{3F9B5EB5-E3EA-4DD7-ADF3-1DF785612CCD}" srcOrd="0" destOrd="0" presId="urn:microsoft.com/office/officeart/2008/layout/LinedList"/>
    <dgm:cxn modelId="{0C91BB95-6B8D-4E04-9A5A-EAA6728A659A}" srcId="{81BC7772-573F-458A-9E5A-09394C7DDD9E}" destId="{E211A8CE-F9F7-4981-9583-5D7D9E425A38}" srcOrd="0" destOrd="0" parTransId="{C13DC412-013B-4557-860C-94A5534871E3}" sibTransId="{5A2101E4-0623-4631-8828-D3C270FC3136}"/>
    <dgm:cxn modelId="{81CDDAB4-4B9B-483A-9E1E-AF178C2D66A6}" type="presOf" srcId="{81BC7772-573F-458A-9E5A-09394C7DDD9E}" destId="{9472333C-72DA-4401-9321-2DA1F3D434E2}" srcOrd="0" destOrd="0" presId="urn:microsoft.com/office/officeart/2008/layout/LinedList"/>
    <dgm:cxn modelId="{96A63AB5-0455-4CBA-A151-9A7249B375B6}" type="presOf" srcId="{85BDE36D-890F-4147-ADBE-0721BA491302}" destId="{736EE8A9-192E-4C2B-83BF-7DDEEB956EE7}" srcOrd="0" destOrd="0" presId="urn:microsoft.com/office/officeart/2008/layout/LinedList"/>
    <dgm:cxn modelId="{6AA814CF-3890-4178-B8A7-7AF351D8DE9C}" srcId="{D26C370D-795C-45A4-9B08-61370E2E83E1}" destId="{C8267BCA-7F4B-48F3-836A-FAF427FD90F0}" srcOrd="1" destOrd="0" parTransId="{5C97E1F2-0D6B-41F0-8622-254196F4B967}" sibTransId="{44909540-7C79-4B90-98BC-5109DF6E464D}"/>
    <dgm:cxn modelId="{4E12D609-1588-4043-A5E3-7EB0E28775D5}" type="presParOf" srcId="{3F9B36CE-2BD8-4AFB-955B-C3F207D234EC}" destId="{C46FD373-9053-4590-A700-D779AC0D03ED}" srcOrd="0" destOrd="0" presId="urn:microsoft.com/office/officeart/2008/layout/LinedList"/>
    <dgm:cxn modelId="{1DDF7207-3C8F-4DBC-80ED-56CCD278A6C3}" type="presParOf" srcId="{3F9B36CE-2BD8-4AFB-955B-C3F207D234EC}" destId="{FEF5DCFD-942E-4ED9-9B54-40C1FD4C989A}" srcOrd="1" destOrd="0" presId="urn:microsoft.com/office/officeart/2008/layout/LinedList"/>
    <dgm:cxn modelId="{336ADFA6-F98A-4E8F-8990-6D9AF1B3D3EF}" type="presParOf" srcId="{FEF5DCFD-942E-4ED9-9B54-40C1FD4C989A}" destId="{9472333C-72DA-4401-9321-2DA1F3D434E2}" srcOrd="0" destOrd="0" presId="urn:microsoft.com/office/officeart/2008/layout/LinedList"/>
    <dgm:cxn modelId="{A2B5DA4E-D1AF-41FB-8358-7C09BC700AB0}" type="presParOf" srcId="{FEF5DCFD-942E-4ED9-9B54-40C1FD4C989A}" destId="{B88AE2AE-73FA-4951-B5A8-52E8D9775101}" srcOrd="1" destOrd="0" presId="urn:microsoft.com/office/officeart/2008/layout/LinedList"/>
    <dgm:cxn modelId="{B542D920-0F54-4D5E-95AC-444BF7C3EE74}" type="presParOf" srcId="{B88AE2AE-73FA-4951-B5A8-52E8D9775101}" destId="{A310CC57-82EF-4B32-9BA8-350A1CE7C6E4}" srcOrd="0" destOrd="0" presId="urn:microsoft.com/office/officeart/2008/layout/LinedList"/>
    <dgm:cxn modelId="{997644CF-B947-4C42-A35F-800FAAE823E6}" type="presParOf" srcId="{B88AE2AE-73FA-4951-B5A8-52E8D9775101}" destId="{0AB919F2-663E-4873-8910-6C99EDBE6092}" srcOrd="1" destOrd="0" presId="urn:microsoft.com/office/officeart/2008/layout/LinedList"/>
    <dgm:cxn modelId="{8384D653-BC75-4039-B63A-CFFBC9124411}" type="presParOf" srcId="{0AB919F2-663E-4873-8910-6C99EDBE6092}" destId="{E6520ED8-3B75-4142-81D4-E358B4CF25A0}" srcOrd="0" destOrd="0" presId="urn:microsoft.com/office/officeart/2008/layout/LinedList"/>
    <dgm:cxn modelId="{8A7F71B6-460F-46CB-9851-CA27BED6F712}" type="presParOf" srcId="{0AB919F2-663E-4873-8910-6C99EDBE6092}" destId="{7C3E4CB4-AE40-4BBA-9160-24EE1ECA450B}" srcOrd="1" destOrd="0" presId="urn:microsoft.com/office/officeart/2008/layout/LinedList"/>
    <dgm:cxn modelId="{3099C32F-0D74-495F-8022-BEE5C3A85E15}" type="presParOf" srcId="{0AB919F2-663E-4873-8910-6C99EDBE6092}" destId="{295CE6FF-8E71-44CF-97F2-F75D76135F23}" srcOrd="2" destOrd="0" presId="urn:microsoft.com/office/officeart/2008/layout/LinedList"/>
    <dgm:cxn modelId="{C4E42323-584F-43CA-8155-71F585EEA76E}" type="presParOf" srcId="{B88AE2AE-73FA-4951-B5A8-52E8D9775101}" destId="{E8D66276-74F8-4827-BE99-A5FCF2322F55}" srcOrd="2" destOrd="0" presId="urn:microsoft.com/office/officeart/2008/layout/LinedList"/>
    <dgm:cxn modelId="{182A4944-668F-484F-A8A1-DEB7BADFA368}" type="presParOf" srcId="{B88AE2AE-73FA-4951-B5A8-52E8D9775101}" destId="{1C4C228F-1C83-4CE3-86AC-71B13802E43D}" srcOrd="3" destOrd="0" presId="urn:microsoft.com/office/officeart/2008/layout/LinedList"/>
    <dgm:cxn modelId="{5D0D46E7-1981-4414-9F93-14C28B96F01C}" type="presParOf" srcId="{B88AE2AE-73FA-4951-B5A8-52E8D9775101}" destId="{F0CED4EE-1C7C-4393-B24A-136C542AA883}" srcOrd="4" destOrd="0" presId="urn:microsoft.com/office/officeart/2008/layout/LinedList"/>
    <dgm:cxn modelId="{95C09AD6-4F5A-4EAC-9387-C41BE762E07F}" type="presParOf" srcId="{F0CED4EE-1C7C-4393-B24A-136C542AA883}" destId="{1A897EA7-717E-4BD9-B6B1-DAAB7A31CE02}" srcOrd="0" destOrd="0" presId="urn:microsoft.com/office/officeart/2008/layout/LinedList"/>
    <dgm:cxn modelId="{8B9F9264-8659-44E3-A0DD-161E3C35C3B1}" type="presParOf" srcId="{F0CED4EE-1C7C-4393-B24A-136C542AA883}" destId="{736EE8A9-192E-4C2B-83BF-7DDEEB956EE7}" srcOrd="1" destOrd="0" presId="urn:microsoft.com/office/officeart/2008/layout/LinedList"/>
    <dgm:cxn modelId="{B0C42B37-8C55-4D2A-8CAC-A26A9FA9B272}" type="presParOf" srcId="{F0CED4EE-1C7C-4393-B24A-136C542AA883}" destId="{04EBB780-9F6C-4836-AE6D-C41ED28F6FA1}" srcOrd="2" destOrd="0" presId="urn:microsoft.com/office/officeart/2008/layout/LinedList"/>
    <dgm:cxn modelId="{2B1DBA95-60D2-4457-80C7-8B1E9B5563D9}" type="presParOf" srcId="{B88AE2AE-73FA-4951-B5A8-52E8D9775101}" destId="{54F2943D-6BDE-4924-B621-D840247BDB2E}" srcOrd="5" destOrd="0" presId="urn:microsoft.com/office/officeart/2008/layout/LinedList"/>
    <dgm:cxn modelId="{826EDF18-7033-4291-8783-6CD44D876EF3}" type="presParOf" srcId="{B88AE2AE-73FA-4951-B5A8-52E8D9775101}" destId="{2C91BA9A-465C-4B96-9B0D-19F1DC45780F}" srcOrd="6" destOrd="0" presId="urn:microsoft.com/office/officeart/2008/layout/LinedList"/>
    <dgm:cxn modelId="{94EF57C2-E101-4CF6-ABAB-C7D0B10F8FF6}" type="presParOf" srcId="{B88AE2AE-73FA-4951-B5A8-52E8D9775101}" destId="{5A6E7AAB-E3BE-41B6-BA58-F376F631BFDB}" srcOrd="7" destOrd="0" presId="urn:microsoft.com/office/officeart/2008/layout/LinedList"/>
    <dgm:cxn modelId="{9ED7A4BD-CAD7-4E5F-9BD7-86F9458D484A}" type="presParOf" srcId="{5A6E7AAB-E3BE-41B6-BA58-F376F631BFDB}" destId="{447928B7-6179-40CF-9259-FA45AD537116}" srcOrd="0" destOrd="0" presId="urn:microsoft.com/office/officeart/2008/layout/LinedList"/>
    <dgm:cxn modelId="{E06132CC-3298-445B-A5FA-E540AD98100B}" type="presParOf" srcId="{5A6E7AAB-E3BE-41B6-BA58-F376F631BFDB}" destId="{3F9B5EB5-E3EA-4DD7-ADF3-1DF785612CCD}" srcOrd="1" destOrd="0" presId="urn:microsoft.com/office/officeart/2008/layout/LinedList"/>
    <dgm:cxn modelId="{F1E64893-90BA-4C6F-BD45-3785898742BA}" type="presParOf" srcId="{5A6E7AAB-E3BE-41B6-BA58-F376F631BFDB}" destId="{FC31C06D-330D-417F-82D1-3879DE14100C}" srcOrd="2" destOrd="0" presId="urn:microsoft.com/office/officeart/2008/layout/LinedList"/>
    <dgm:cxn modelId="{50C98D6A-C7DA-46F9-9971-19351FDE16EC}" type="presParOf" srcId="{B88AE2AE-73FA-4951-B5A8-52E8D9775101}" destId="{C0B9EB45-0F4D-48BC-BF1A-24B3737F827D}" srcOrd="8" destOrd="0" presId="urn:microsoft.com/office/officeart/2008/layout/LinedList"/>
    <dgm:cxn modelId="{69BD274A-2F49-4C6C-9F61-53B15EC9F8C7}" type="presParOf" srcId="{B88AE2AE-73FA-4951-B5A8-52E8D9775101}" destId="{54F4CB05-6755-487C-9334-520F25800B33}" srcOrd="9" destOrd="0" presId="urn:microsoft.com/office/officeart/2008/layout/LinedList"/>
    <dgm:cxn modelId="{74A8920D-3387-4EF8-8F77-08C8C6FCF871}" type="presParOf" srcId="{3F9B36CE-2BD8-4AFB-955B-C3F207D234EC}" destId="{252901C6-6606-46CF-9733-52ED6B4DA5E0}" srcOrd="2" destOrd="0" presId="urn:microsoft.com/office/officeart/2008/layout/LinedList"/>
    <dgm:cxn modelId="{EE44493B-141B-4F9A-8140-8F3D5358054A}" type="presParOf" srcId="{3F9B36CE-2BD8-4AFB-955B-C3F207D234EC}" destId="{922D6396-2A85-4FDE-875A-35BF203CBC6E}" srcOrd="3" destOrd="0" presId="urn:microsoft.com/office/officeart/2008/layout/LinedList"/>
    <dgm:cxn modelId="{71AFC5B5-57E3-480C-AC59-E1CEE7F6D1E3}" type="presParOf" srcId="{922D6396-2A85-4FDE-875A-35BF203CBC6E}" destId="{736A5C5D-5841-4BDD-95D5-C6ACEE64583B}" srcOrd="0" destOrd="0" presId="urn:microsoft.com/office/officeart/2008/layout/LinedList"/>
    <dgm:cxn modelId="{9B3DEC8A-F0FB-4E3E-A341-944C6657C111}" type="presParOf" srcId="{922D6396-2A85-4FDE-875A-35BF203CBC6E}" destId="{0187331F-743E-433F-B74F-E8125AC9B0B4}" srcOrd="1" destOrd="0" presId="urn:microsoft.com/office/officeart/2008/layout/LinedList"/>
  </dgm:cxnLst>
  <dgm:bg>
    <a:pattFill prst="solidDmnd">
      <a:fgClr>
        <a:schemeClr val="accent3">
          <a:lumMod val="20000"/>
          <a:lumOff val="80000"/>
        </a:schemeClr>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1B9DDB-EFC6-41D6-9E7D-1F6EC725B099}"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ru-RU"/>
        </a:p>
      </dgm:t>
    </dgm:pt>
    <dgm:pt modelId="{A0201A1F-2556-4699-84AF-4983D5DCF65C}">
      <dgm:prSet phldrT="[Текст]"/>
      <dgm:spPr>
        <a:noFill/>
      </dgm:spPr>
      <dgm:t>
        <a:bodyPr/>
        <a:lstStyle/>
        <a:p>
          <a:endParaRPr lang="ru-RU" dirty="0"/>
        </a:p>
      </dgm:t>
    </dgm:pt>
    <dgm:pt modelId="{6E582440-B84C-42BA-ADBC-9F523B7E913D}" type="parTrans" cxnId="{554BBB00-AEE6-4704-8B7F-EBFF790B310C}">
      <dgm:prSet/>
      <dgm:spPr/>
      <dgm:t>
        <a:bodyPr/>
        <a:lstStyle/>
        <a:p>
          <a:endParaRPr lang="ru-RU"/>
        </a:p>
      </dgm:t>
    </dgm:pt>
    <dgm:pt modelId="{0FC957E4-1393-427B-8E34-082B5CF34C00}" type="sibTrans" cxnId="{554BBB00-AEE6-4704-8B7F-EBFF790B310C}">
      <dgm:prSet/>
      <dgm:spPr/>
      <dgm:t>
        <a:bodyPr/>
        <a:lstStyle/>
        <a:p>
          <a:endParaRPr lang="ru-RU"/>
        </a:p>
      </dgm:t>
    </dgm:pt>
    <dgm:pt modelId="{4AAC9498-236C-4342-ADCE-EEF3E51139FF}">
      <dgm:prSet phldrT="[Текст]"/>
      <dgm:spPr>
        <a:noFill/>
      </dgm:spPr>
      <dgm:t>
        <a:bodyPr/>
        <a:lstStyle/>
        <a:p>
          <a:r>
            <a:rPr lang="ru-RU" dirty="0">
              <a:solidFill>
                <a:schemeClr val="tx1"/>
              </a:solidFill>
            </a:rPr>
            <a:t>Консолидированный бюджет                         (с учетом поселений)</a:t>
          </a:r>
        </a:p>
      </dgm:t>
    </dgm:pt>
    <dgm:pt modelId="{82F8978E-C577-4FBB-8106-D8E0CCC96C35}" type="parTrans" cxnId="{E818D3C8-D2BB-45A5-AA85-5AEB741BAB73}">
      <dgm:prSet/>
      <dgm:spPr/>
      <dgm:t>
        <a:bodyPr/>
        <a:lstStyle/>
        <a:p>
          <a:endParaRPr lang="ru-RU"/>
        </a:p>
      </dgm:t>
    </dgm:pt>
    <dgm:pt modelId="{A784AB87-BFC7-4F97-9150-8A2DA91C83FC}" type="sibTrans" cxnId="{E818D3C8-D2BB-45A5-AA85-5AEB741BAB73}">
      <dgm:prSet/>
      <dgm:spPr/>
      <dgm:t>
        <a:bodyPr/>
        <a:lstStyle/>
        <a:p>
          <a:endParaRPr lang="ru-RU"/>
        </a:p>
      </dgm:t>
    </dgm:pt>
    <dgm:pt modelId="{11180B2F-6F5E-4DBF-97CA-BF6672C237B0}">
      <dgm:prSet phldrT="[Текст]"/>
      <dgm:spPr>
        <a:noFill/>
      </dgm:spPr>
      <dgm:t>
        <a:bodyPr/>
        <a:lstStyle/>
        <a:p>
          <a:r>
            <a:rPr lang="ru-RU" dirty="0">
              <a:solidFill>
                <a:schemeClr val="tx1"/>
              </a:solidFill>
            </a:rPr>
            <a:t>Бюджет МО             (без учета поселения</a:t>
          </a:r>
          <a:r>
            <a:rPr lang="ru-RU" dirty="0"/>
            <a:t>)</a:t>
          </a:r>
        </a:p>
      </dgm:t>
    </dgm:pt>
    <dgm:pt modelId="{88FF774F-4B44-4C99-B19B-84526C152D36}" type="parTrans" cxnId="{961A8C9B-9B50-47FD-9EB3-F8D453A5493F}">
      <dgm:prSet/>
      <dgm:spPr/>
      <dgm:t>
        <a:bodyPr/>
        <a:lstStyle/>
        <a:p>
          <a:endParaRPr lang="ru-RU"/>
        </a:p>
      </dgm:t>
    </dgm:pt>
    <dgm:pt modelId="{D566452F-DF55-4213-A344-E4AE3252955A}" type="sibTrans" cxnId="{961A8C9B-9B50-47FD-9EB3-F8D453A5493F}">
      <dgm:prSet/>
      <dgm:spPr/>
      <dgm:t>
        <a:bodyPr/>
        <a:lstStyle/>
        <a:p>
          <a:endParaRPr lang="ru-RU"/>
        </a:p>
      </dgm:t>
    </dgm:pt>
    <dgm:pt modelId="{A569C5C1-CE85-456C-AA86-09E88C512E3B}">
      <dgm:prSet phldrT="[Текст]"/>
      <dgm:spPr>
        <a:noFill/>
      </dgm:spPr>
      <dgm:t>
        <a:bodyPr/>
        <a:lstStyle/>
        <a:p>
          <a:r>
            <a:rPr lang="ru-RU" dirty="0">
              <a:solidFill>
                <a:schemeClr val="tx1"/>
              </a:solidFill>
            </a:rPr>
            <a:t>Доходы</a:t>
          </a:r>
        </a:p>
      </dgm:t>
    </dgm:pt>
    <dgm:pt modelId="{7B2747C5-63E8-430A-B053-0AF31897C2EA}" type="parTrans" cxnId="{8AAA342D-00CF-48E9-BD01-9F5620DB002A}">
      <dgm:prSet/>
      <dgm:spPr/>
      <dgm:t>
        <a:bodyPr/>
        <a:lstStyle/>
        <a:p>
          <a:endParaRPr lang="ru-RU"/>
        </a:p>
      </dgm:t>
    </dgm:pt>
    <dgm:pt modelId="{6E66CD42-1C00-434A-B77C-B76622AE0F8E}" type="sibTrans" cxnId="{8AAA342D-00CF-48E9-BD01-9F5620DB002A}">
      <dgm:prSet/>
      <dgm:spPr/>
      <dgm:t>
        <a:bodyPr/>
        <a:lstStyle/>
        <a:p>
          <a:endParaRPr lang="ru-RU"/>
        </a:p>
      </dgm:t>
    </dgm:pt>
    <dgm:pt modelId="{31EA2086-7813-40F3-9ADE-D1E62656AC71}">
      <dgm:prSet phldrT="[Текст]"/>
      <dgm:spPr>
        <a:noFill/>
      </dgm:spPr>
      <dgm:t>
        <a:bodyPr/>
        <a:lstStyle/>
        <a:p>
          <a:r>
            <a:rPr lang="ru-RU" dirty="0">
              <a:solidFill>
                <a:schemeClr val="tx1"/>
              </a:solidFill>
            </a:rPr>
            <a:t>2039,2 млн. руб.</a:t>
          </a:r>
        </a:p>
      </dgm:t>
    </dgm:pt>
    <dgm:pt modelId="{EB7ED4A3-2F42-47B7-BB85-CF2CBE5D7189}" type="parTrans" cxnId="{91D50BDB-1ED2-4C1E-BD30-C457CDBB1242}">
      <dgm:prSet/>
      <dgm:spPr/>
      <dgm:t>
        <a:bodyPr/>
        <a:lstStyle/>
        <a:p>
          <a:endParaRPr lang="ru-RU"/>
        </a:p>
      </dgm:t>
    </dgm:pt>
    <dgm:pt modelId="{59DC796E-F05F-4018-95A0-89FA68D0BFB3}" type="sibTrans" cxnId="{91D50BDB-1ED2-4C1E-BD30-C457CDBB1242}">
      <dgm:prSet/>
      <dgm:spPr/>
      <dgm:t>
        <a:bodyPr/>
        <a:lstStyle/>
        <a:p>
          <a:endParaRPr lang="ru-RU"/>
        </a:p>
      </dgm:t>
    </dgm:pt>
    <dgm:pt modelId="{8EB32A25-FDDA-421C-9E7B-95DAFBA23516}">
      <dgm:prSet phldrT="[Текст]"/>
      <dgm:spPr>
        <a:noFill/>
      </dgm:spPr>
      <dgm:t>
        <a:bodyPr/>
        <a:lstStyle/>
        <a:p>
          <a:r>
            <a:rPr lang="ru-RU" dirty="0">
              <a:solidFill>
                <a:schemeClr val="tx1"/>
              </a:solidFill>
            </a:rPr>
            <a:t>1 774,1 млн. руб.</a:t>
          </a:r>
        </a:p>
      </dgm:t>
    </dgm:pt>
    <dgm:pt modelId="{FF318A8F-B01A-471F-BF93-F2410E3BE558}" type="parTrans" cxnId="{7B1620D1-3649-49C6-B962-DB618D810B70}">
      <dgm:prSet/>
      <dgm:spPr/>
      <dgm:t>
        <a:bodyPr/>
        <a:lstStyle/>
        <a:p>
          <a:endParaRPr lang="ru-RU"/>
        </a:p>
      </dgm:t>
    </dgm:pt>
    <dgm:pt modelId="{4CDFBDA0-33CE-4014-AECB-4F1D447ED76E}" type="sibTrans" cxnId="{7B1620D1-3649-49C6-B962-DB618D810B70}">
      <dgm:prSet/>
      <dgm:spPr/>
      <dgm:t>
        <a:bodyPr/>
        <a:lstStyle/>
        <a:p>
          <a:endParaRPr lang="ru-RU"/>
        </a:p>
      </dgm:t>
    </dgm:pt>
    <dgm:pt modelId="{D732D0D7-9029-4DF9-B44A-AEB9E94A36E4}">
      <dgm:prSet phldrT="[Текст]"/>
      <dgm:spPr>
        <a:noFill/>
      </dgm:spPr>
      <dgm:t>
        <a:bodyPr/>
        <a:lstStyle/>
        <a:p>
          <a:endParaRPr lang="ru-RU" dirty="0"/>
        </a:p>
        <a:p>
          <a:r>
            <a:rPr lang="ru-RU" dirty="0">
              <a:solidFill>
                <a:schemeClr val="bg1"/>
              </a:solidFill>
            </a:rPr>
            <a:t>Расходы</a:t>
          </a:r>
        </a:p>
        <a:p>
          <a:endParaRPr lang="ru-RU" dirty="0"/>
        </a:p>
      </dgm:t>
    </dgm:pt>
    <dgm:pt modelId="{BCB4D00C-0813-4099-BF2E-349DE17DEB57}" type="parTrans" cxnId="{0327BA23-0D9A-405D-87A9-84980A7DBE15}">
      <dgm:prSet/>
      <dgm:spPr/>
      <dgm:t>
        <a:bodyPr/>
        <a:lstStyle/>
        <a:p>
          <a:endParaRPr lang="ru-RU"/>
        </a:p>
      </dgm:t>
    </dgm:pt>
    <dgm:pt modelId="{5F1B4C48-856B-4232-BF23-33E654635406}" type="sibTrans" cxnId="{0327BA23-0D9A-405D-87A9-84980A7DBE15}">
      <dgm:prSet/>
      <dgm:spPr/>
      <dgm:t>
        <a:bodyPr/>
        <a:lstStyle/>
        <a:p>
          <a:endParaRPr lang="ru-RU"/>
        </a:p>
      </dgm:t>
    </dgm:pt>
    <dgm:pt modelId="{F886D7F3-5223-46B6-802A-D3558E79DB64}">
      <dgm:prSet phldrT="[Текст]"/>
      <dgm:spPr>
        <a:noFill/>
      </dgm:spPr>
      <dgm:t>
        <a:bodyPr/>
        <a:lstStyle/>
        <a:p>
          <a:r>
            <a:rPr lang="ru-RU" dirty="0"/>
            <a:t>2055 млн. руб.</a:t>
          </a:r>
        </a:p>
      </dgm:t>
    </dgm:pt>
    <dgm:pt modelId="{6912EDFE-BC32-4A1F-BE8F-5026DEF86D55}" type="parTrans" cxnId="{4AA5A3D3-1D88-401A-85BE-BF86BEBCAF5B}">
      <dgm:prSet/>
      <dgm:spPr/>
      <dgm:t>
        <a:bodyPr/>
        <a:lstStyle/>
        <a:p>
          <a:endParaRPr lang="ru-RU"/>
        </a:p>
      </dgm:t>
    </dgm:pt>
    <dgm:pt modelId="{ECC50B51-BE8C-4E9F-A028-9D72F432E399}" type="sibTrans" cxnId="{4AA5A3D3-1D88-401A-85BE-BF86BEBCAF5B}">
      <dgm:prSet/>
      <dgm:spPr/>
      <dgm:t>
        <a:bodyPr/>
        <a:lstStyle/>
        <a:p>
          <a:endParaRPr lang="ru-RU"/>
        </a:p>
      </dgm:t>
    </dgm:pt>
    <dgm:pt modelId="{DC01EDD2-26EA-48DD-B38F-6808A29451E4}">
      <dgm:prSet phldrT="[Текст]"/>
      <dgm:spPr>
        <a:noFill/>
      </dgm:spPr>
      <dgm:t>
        <a:bodyPr/>
        <a:lstStyle/>
        <a:p>
          <a:r>
            <a:rPr lang="ru-RU" dirty="0">
              <a:solidFill>
                <a:schemeClr val="tx1"/>
              </a:solidFill>
            </a:rPr>
            <a:t>1 788,7 млн. руб.</a:t>
          </a:r>
        </a:p>
      </dgm:t>
    </dgm:pt>
    <dgm:pt modelId="{4C65ACAE-E48F-4FDA-AE1A-F4660264D674}" type="parTrans" cxnId="{38CFBAE0-A101-4215-B78A-BD895105A0B4}">
      <dgm:prSet/>
      <dgm:spPr/>
      <dgm:t>
        <a:bodyPr/>
        <a:lstStyle/>
        <a:p>
          <a:endParaRPr lang="ru-RU"/>
        </a:p>
      </dgm:t>
    </dgm:pt>
    <dgm:pt modelId="{2BC45BD4-7C05-4880-A96F-E65612672CBC}" type="sibTrans" cxnId="{38CFBAE0-A101-4215-B78A-BD895105A0B4}">
      <dgm:prSet/>
      <dgm:spPr/>
      <dgm:t>
        <a:bodyPr/>
        <a:lstStyle/>
        <a:p>
          <a:endParaRPr lang="ru-RU"/>
        </a:p>
      </dgm:t>
    </dgm:pt>
    <dgm:pt modelId="{763B43AF-39FC-46CB-A61B-D8CA96E4FAFD}" type="pres">
      <dgm:prSet presAssocID="{7F1B9DDB-EFC6-41D6-9E7D-1F6EC725B099}" presName="theList" presStyleCnt="0">
        <dgm:presLayoutVars>
          <dgm:dir/>
          <dgm:animLvl val="lvl"/>
          <dgm:resizeHandles val="exact"/>
        </dgm:presLayoutVars>
      </dgm:prSet>
      <dgm:spPr/>
    </dgm:pt>
    <dgm:pt modelId="{F25378BB-4245-4D5F-B2C6-793EB8D53459}" type="pres">
      <dgm:prSet presAssocID="{A0201A1F-2556-4699-84AF-4983D5DCF65C}" presName="compNode" presStyleCnt="0"/>
      <dgm:spPr/>
    </dgm:pt>
    <dgm:pt modelId="{20D92C26-BA9A-40B4-924E-173F017E53BC}" type="pres">
      <dgm:prSet presAssocID="{A0201A1F-2556-4699-84AF-4983D5DCF65C}" presName="aNode" presStyleLbl="bgShp" presStyleIdx="0" presStyleCnt="3"/>
      <dgm:spPr/>
    </dgm:pt>
    <dgm:pt modelId="{AF8C9B30-E991-4A9F-826E-F330B61F0C9C}" type="pres">
      <dgm:prSet presAssocID="{A0201A1F-2556-4699-84AF-4983D5DCF65C}" presName="textNode" presStyleLbl="bgShp" presStyleIdx="0" presStyleCnt="3"/>
      <dgm:spPr/>
    </dgm:pt>
    <dgm:pt modelId="{8B2AD4BB-86D7-4F8B-A71B-766E160722CC}" type="pres">
      <dgm:prSet presAssocID="{A0201A1F-2556-4699-84AF-4983D5DCF65C}" presName="compChildNode" presStyleCnt="0"/>
      <dgm:spPr/>
    </dgm:pt>
    <dgm:pt modelId="{91EF38BE-9776-4BDB-86AD-90A14FFCC2E3}" type="pres">
      <dgm:prSet presAssocID="{A0201A1F-2556-4699-84AF-4983D5DCF65C}" presName="theInnerList" presStyleCnt="0"/>
      <dgm:spPr/>
    </dgm:pt>
    <dgm:pt modelId="{F61E38EA-903E-43A8-8390-69542E1CA67E}" type="pres">
      <dgm:prSet presAssocID="{4AAC9498-236C-4342-ADCE-EEF3E51139FF}" presName="childNode" presStyleLbl="node1" presStyleIdx="0" presStyleCnt="6">
        <dgm:presLayoutVars>
          <dgm:bulletEnabled val="1"/>
        </dgm:presLayoutVars>
      </dgm:prSet>
      <dgm:spPr/>
    </dgm:pt>
    <dgm:pt modelId="{487B64F7-BD7D-47F8-9884-BA90171086EA}" type="pres">
      <dgm:prSet presAssocID="{4AAC9498-236C-4342-ADCE-EEF3E51139FF}" presName="aSpace2" presStyleCnt="0"/>
      <dgm:spPr/>
    </dgm:pt>
    <dgm:pt modelId="{A6E227A3-BE5D-47A3-B429-AEAC6229EC12}" type="pres">
      <dgm:prSet presAssocID="{11180B2F-6F5E-4DBF-97CA-BF6672C237B0}" presName="childNode" presStyleLbl="node1" presStyleIdx="1" presStyleCnt="6">
        <dgm:presLayoutVars>
          <dgm:bulletEnabled val="1"/>
        </dgm:presLayoutVars>
      </dgm:prSet>
      <dgm:spPr/>
    </dgm:pt>
    <dgm:pt modelId="{F49E9CC5-CB0D-4219-89AC-A87D599643DB}" type="pres">
      <dgm:prSet presAssocID="{A0201A1F-2556-4699-84AF-4983D5DCF65C}" presName="aSpace" presStyleCnt="0"/>
      <dgm:spPr/>
    </dgm:pt>
    <dgm:pt modelId="{881A2000-31B5-4572-B93E-B42A3DD235D0}" type="pres">
      <dgm:prSet presAssocID="{A569C5C1-CE85-456C-AA86-09E88C512E3B}" presName="compNode" presStyleCnt="0"/>
      <dgm:spPr/>
    </dgm:pt>
    <dgm:pt modelId="{F5A9D0C1-546F-4CC4-A42A-DE4F425C7DD5}" type="pres">
      <dgm:prSet presAssocID="{A569C5C1-CE85-456C-AA86-09E88C512E3B}" presName="aNode" presStyleLbl="bgShp" presStyleIdx="1" presStyleCnt="3"/>
      <dgm:spPr/>
    </dgm:pt>
    <dgm:pt modelId="{597E6F55-B959-4E4B-A9DD-D3102797AD95}" type="pres">
      <dgm:prSet presAssocID="{A569C5C1-CE85-456C-AA86-09E88C512E3B}" presName="textNode" presStyleLbl="bgShp" presStyleIdx="1" presStyleCnt="3"/>
      <dgm:spPr/>
    </dgm:pt>
    <dgm:pt modelId="{10D85937-A99E-4FEB-8FC6-3EBD08A8B70F}" type="pres">
      <dgm:prSet presAssocID="{A569C5C1-CE85-456C-AA86-09E88C512E3B}" presName="compChildNode" presStyleCnt="0"/>
      <dgm:spPr/>
    </dgm:pt>
    <dgm:pt modelId="{ACED78AD-DEBB-4018-B2A1-9534D37F5F09}" type="pres">
      <dgm:prSet presAssocID="{A569C5C1-CE85-456C-AA86-09E88C512E3B}" presName="theInnerList" presStyleCnt="0"/>
      <dgm:spPr/>
    </dgm:pt>
    <dgm:pt modelId="{4F86FE3E-3BF5-44A5-9479-AFE9059899A5}" type="pres">
      <dgm:prSet presAssocID="{31EA2086-7813-40F3-9ADE-D1E62656AC71}" presName="childNode" presStyleLbl="node1" presStyleIdx="2" presStyleCnt="6">
        <dgm:presLayoutVars>
          <dgm:bulletEnabled val="1"/>
        </dgm:presLayoutVars>
      </dgm:prSet>
      <dgm:spPr/>
    </dgm:pt>
    <dgm:pt modelId="{EF8BEC36-7D76-48AD-928E-B50AE09B9094}" type="pres">
      <dgm:prSet presAssocID="{31EA2086-7813-40F3-9ADE-D1E62656AC71}" presName="aSpace2" presStyleCnt="0"/>
      <dgm:spPr/>
    </dgm:pt>
    <dgm:pt modelId="{1F1E09C6-EC2D-4BC8-A9B4-103BC7C79DD4}" type="pres">
      <dgm:prSet presAssocID="{8EB32A25-FDDA-421C-9E7B-95DAFBA23516}" presName="childNode" presStyleLbl="node1" presStyleIdx="3" presStyleCnt="6" custLinFactNeighborX="-61" custLinFactNeighborY="5167">
        <dgm:presLayoutVars>
          <dgm:bulletEnabled val="1"/>
        </dgm:presLayoutVars>
      </dgm:prSet>
      <dgm:spPr/>
    </dgm:pt>
    <dgm:pt modelId="{C1DE6165-80E1-44EE-9577-F06A5D19613F}" type="pres">
      <dgm:prSet presAssocID="{A569C5C1-CE85-456C-AA86-09E88C512E3B}" presName="aSpace" presStyleCnt="0"/>
      <dgm:spPr/>
    </dgm:pt>
    <dgm:pt modelId="{4346D138-62F2-4DB0-94F8-9949564F990A}" type="pres">
      <dgm:prSet presAssocID="{D732D0D7-9029-4DF9-B44A-AEB9E94A36E4}" presName="compNode" presStyleCnt="0"/>
      <dgm:spPr/>
    </dgm:pt>
    <dgm:pt modelId="{570E03CE-9356-47E9-A650-6B31306F2BF2}" type="pres">
      <dgm:prSet presAssocID="{D732D0D7-9029-4DF9-B44A-AEB9E94A36E4}" presName="aNode" presStyleLbl="bgShp" presStyleIdx="2" presStyleCnt="3"/>
      <dgm:spPr/>
    </dgm:pt>
    <dgm:pt modelId="{3F54BCF6-067C-4BCF-92A4-21424F814912}" type="pres">
      <dgm:prSet presAssocID="{D732D0D7-9029-4DF9-B44A-AEB9E94A36E4}" presName="textNode" presStyleLbl="bgShp" presStyleIdx="2" presStyleCnt="3"/>
      <dgm:spPr/>
    </dgm:pt>
    <dgm:pt modelId="{A48C53E8-4527-4F6D-9AAC-5D2A4138250B}" type="pres">
      <dgm:prSet presAssocID="{D732D0D7-9029-4DF9-B44A-AEB9E94A36E4}" presName="compChildNode" presStyleCnt="0"/>
      <dgm:spPr/>
    </dgm:pt>
    <dgm:pt modelId="{EA42908D-AD9B-4D87-B217-CC765E857D0F}" type="pres">
      <dgm:prSet presAssocID="{D732D0D7-9029-4DF9-B44A-AEB9E94A36E4}" presName="theInnerList" presStyleCnt="0"/>
      <dgm:spPr/>
    </dgm:pt>
    <dgm:pt modelId="{5E02131F-EAB4-4128-B220-86CE285D54DE}" type="pres">
      <dgm:prSet presAssocID="{F886D7F3-5223-46B6-802A-D3558E79DB64}" presName="childNode" presStyleLbl="node1" presStyleIdx="4" presStyleCnt="6" custLinFactNeighborX="1895" custLinFactNeighborY="-20228">
        <dgm:presLayoutVars>
          <dgm:bulletEnabled val="1"/>
        </dgm:presLayoutVars>
      </dgm:prSet>
      <dgm:spPr/>
    </dgm:pt>
    <dgm:pt modelId="{93FFE511-D378-43D7-867C-C1C740C56677}" type="pres">
      <dgm:prSet presAssocID="{F886D7F3-5223-46B6-802A-D3558E79DB64}" presName="aSpace2" presStyleCnt="0"/>
      <dgm:spPr/>
    </dgm:pt>
    <dgm:pt modelId="{DC9693F2-5455-4794-939F-D9B95484E344}" type="pres">
      <dgm:prSet presAssocID="{DC01EDD2-26EA-48DD-B38F-6808A29451E4}" presName="childNode" presStyleLbl="node1" presStyleIdx="5" presStyleCnt="6" custLinFactNeighborX="2624" custLinFactNeighborY="16355">
        <dgm:presLayoutVars>
          <dgm:bulletEnabled val="1"/>
        </dgm:presLayoutVars>
      </dgm:prSet>
      <dgm:spPr/>
    </dgm:pt>
  </dgm:ptLst>
  <dgm:cxnLst>
    <dgm:cxn modelId="{554BBB00-AEE6-4704-8B7F-EBFF790B310C}" srcId="{7F1B9DDB-EFC6-41D6-9E7D-1F6EC725B099}" destId="{A0201A1F-2556-4699-84AF-4983D5DCF65C}" srcOrd="0" destOrd="0" parTransId="{6E582440-B84C-42BA-ADBC-9F523B7E913D}" sibTransId="{0FC957E4-1393-427B-8E34-082B5CF34C00}"/>
    <dgm:cxn modelId="{2219BD08-AEE2-4A9D-8506-8AD4EC64A1A5}" type="presOf" srcId="{4AAC9498-236C-4342-ADCE-EEF3E51139FF}" destId="{F61E38EA-903E-43A8-8390-69542E1CA67E}" srcOrd="0" destOrd="0" presId="urn:microsoft.com/office/officeart/2005/8/layout/lProcess2"/>
    <dgm:cxn modelId="{0327BA23-0D9A-405D-87A9-84980A7DBE15}" srcId="{7F1B9DDB-EFC6-41D6-9E7D-1F6EC725B099}" destId="{D732D0D7-9029-4DF9-B44A-AEB9E94A36E4}" srcOrd="2" destOrd="0" parTransId="{BCB4D00C-0813-4099-BF2E-349DE17DEB57}" sibTransId="{5F1B4C48-856B-4232-BF23-33E654635406}"/>
    <dgm:cxn modelId="{C4040A28-94A3-4F63-AB92-D007C999D480}" type="presOf" srcId="{A0201A1F-2556-4699-84AF-4983D5DCF65C}" destId="{20D92C26-BA9A-40B4-924E-173F017E53BC}" srcOrd="0" destOrd="0" presId="urn:microsoft.com/office/officeart/2005/8/layout/lProcess2"/>
    <dgm:cxn modelId="{8AAA342D-00CF-48E9-BD01-9F5620DB002A}" srcId="{7F1B9DDB-EFC6-41D6-9E7D-1F6EC725B099}" destId="{A569C5C1-CE85-456C-AA86-09E88C512E3B}" srcOrd="1" destOrd="0" parTransId="{7B2747C5-63E8-430A-B053-0AF31897C2EA}" sibTransId="{6E66CD42-1C00-434A-B77C-B76622AE0F8E}"/>
    <dgm:cxn modelId="{C34F3146-ED2B-46F8-9085-BC243F003495}" type="presOf" srcId="{7F1B9DDB-EFC6-41D6-9E7D-1F6EC725B099}" destId="{763B43AF-39FC-46CB-A61B-D8CA96E4FAFD}" srcOrd="0" destOrd="0" presId="urn:microsoft.com/office/officeart/2005/8/layout/lProcess2"/>
    <dgm:cxn modelId="{1D5C6282-851A-4FB2-92B4-99865A98DC19}" type="presOf" srcId="{A569C5C1-CE85-456C-AA86-09E88C512E3B}" destId="{F5A9D0C1-546F-4CC4-A42A-DE4F425C7DD5}" srcOrd="0" destOrd="0" presId="urn:microsoft.com/office/officeart/2005/8/layout/lProcess2"/>
    <dgm:cxn modelId="{90227B89-09A5-44DC-AF6D-B36C9AA1C826}" type="presOf" srcId="{DC01EDD2-26EA-48DD-B38F-6808A29451E4}" destId="{DC9693F2-5455-4794-939F-D9B95484E344}" srcOrd="0" destOrd="0" presId="urn:microsoft.com/office/officeart/2005/8/layout/lProcess2"/>
    <dgm:cxn modelId="{E13A8C92-3D91-4386-A51B-5587D0E994FF}" type="presOf" srcId="{A0201A1F-2556-4699-84AF-4983D5DCF65C}" destId="{AF8C9B30-E991-4A9F-826E-F330B61F0C9C}" srcOrd="1" destOrd="0" presId="urn:microsoft.com/office/officeart/2005/8/layout/lProcess2"/>
    <dgm:cxn modelId="{961A8C9B-9B50-47FD-9EB3-F8D453A5493F}" srcId="{A0201A1F-2556-4699-84AF-4983D5DCF65C}" destId="{11180B2F-6F5E-4DBF-97CA-BF6672C237B0}" srcOrd="1" destOrd="0" parTransId="{88FF774F-4B44-4C99-B19B-84526C152D36}" sibTransId="{D566452F-DF55-4213-A344-E4AE3252955A}"/>
    <dgm:cxn modelId="{88DE31B7-92F0-4BF9-A593-EDC3D99A49DA}" type="presOf" srcId="{F886D7F3-5223-46B6-802A-D3558E79DB64}" destId="{5E02131F-EAB4-4128-B220-86CE285D54DE}" srcOrd="0" destOrd="0" presId="urn:microsoft.com/office/officeart/2005/8/layout/lProcess2"/>
    <dgm:cxn modelId="{E818D3C8-D2BB-45A5-AA85-5AEB741BAB73}" srcId="{A0201A1F-2556-4699-84AF-4983D5DCF65C}" destId="{4AAC9498-236C-4342-ADCE-EEF3E51139FF}" srcOrd="0" destOrd="0" parTransId="{82F8978E-C577-4FBB-8106-D8E0CCC96C35}" sibTransId="{A784AB87-BFC7-4F97-9150-8A2DA91C83FC}"/>
    <dgm:cxn modelId="{7B1620D1-3649-49C6-B962-DB618D810B70}" srcId="{A569C5C1-CE85-456C-AA86-09E88C512E3B}" destId="{8EB32A25-FDDA-421C-9E7B-95DAFBA23516}" srcOrd="1" destOrd="0" parTransId="{FF318A8F-B01A-471F-BF93-F2410E3BE558}" sibTransId="{4CDFBDA0-33CE-4014-AECB-4F1D447ED76E}"/>
    <dgm:cxn modelId="{2A884DD2-DFC4-4FAF-9981-7FC1710641E4}" type="presOf" srcId="{A569C5C1-CE85-456C-AA86-09E88C512E3B}" destId="{597E6F55-B959-4E4B-A9DD-D3102797AD95}" srcOrd="1" destOrd="0" presId="urn:microsoft.com/office/officeart/2005/8/layout/lProcess2"/>
    <dgm:cxn modelId="{4AA5A3D3-1D88-401A-85BE-BF86BEBCAF5B}" srcId="{D732D0D7-9029-4DF9-B44A-AEB9E94A36E4}" destId="{F886D7F3-5223-46B6-802A-D3558E79DB64}" srcOrd="0" destOrd="0" parTransId="{6912EDFE-BC32-4A1F-BE8F-5026DEF86D55}" sibTransId="{ECC50B51-BE8C-4E9F-A028-9D72F432E399}"/>
    <dgm:cxn modelId="{91D50BDB-1ED2-4C1E-BD30-C457CDBB1242}" srcId="{A569C5C1-CE85-456C-AA86-09E88C512E3B}" destId="{31EA2086-7813-40F3-9ADE-D1E62656AC71}" srcOrd="0" destOrd="0" parTransId="{EB7ED4A3-2F42-47B7-BB85-CF2CBE5D7189}" sibTransId="{59DC796E-F05F-4018-95A0-89FA68D0BFB3}"/>
    <dgm:cxn modelId="{2E6D88DB-3712-45D6-8B3D-3F2AE03AA950}" type="presOf" srcId="{11180B2F-6F5E-4DBF-97CA-BF6672C237B0}" destId="{A6E227A3-BE5D-47A3-B429-AEAC6229EC12}" srcOrd="0" destOrd="0" presId="urn:microsoft.com/office/officeart/2005/8/layout/lProcess2"/>
    <dgm:cxn modelId="{A4121BDF-CB60-40B7-965A-3CA24C7F3046}" type="presOf" srcId="{31EA2086-7813-40F3-9ADE-D1E62656AC71}" destId="{4F86FE3E-3BF5-44A5-9479-AFE9059899A5}" srcOrd="0" destOrd="0" presId="urn:microsoft.com/office/officeart/2005/8/layout/lProcess2"/>
    <dgm:cxn modelId="{38CFBAE0-A101-4215-B78A-BD895105A0B4}" srcId="{D732D0D7-9029-4DF9-B44A-AEB9E94A36E4}" destId="{DC01EDD2-26EA-48DD-B38F-6808A29451E4}" srcOrd="1" destOrd="0" parTransId="{4C65ACAE-E48F-4FDA-AE1A-F4660264D674}" sibTransId="{2BC45BD4-7C05-4880-A96F-E65612672CBC}"/>
    <dgm:cxn modelId="{A93575E3-4744-4769-9792-AAF93A99F230}" type="presOf" srcId="{D732D0D7-9029-4DF9-B44A-AEB9E94A36E4}" destId="{570E03CE-9356-47E9-A650-6B31306F2BF2}" srcOrd="0" destOrd="0" presId="urn:microsoft.com/office/officeart/2005/8/layout/lProcess2"/>
    <dgm:cxn modelId="{6A9FBFEB-6396-44A3-BAD4-4D36A4A0E748}" type="presOf" srcId="{D732D0D7-9029-4DF9-B44A-AEB9E94A36E4}" destId="{3F54BCF6-067C-4BCF-92A4-21424F814912}" srcOrd="1" destOrd="0" presId="urn:microsoft.com/office/officeart/2005/8/layout/lProcess2"/>
    <dgm:cxn modelId="{6579F7EE-1B85-4ABE-BEE6-E7D9EC55834A}" type="presOf" srcId="{8EB32A25-FDDA-421C-9E7B-95DAFBA23516}" destId="{1F1E09C6-EC2D-4BC8-A9B4-103BC7C79DD4}" srcOrd="0" destOrd="0" presId="urn:microsoft.com/office/officeart/2005/8/layout/lProcess2"/>
    <dgm:cxn modelId="{8E0A7138-4EB0-43AE-9671-7C15A4FCE837}" type="presParOf" srcId="{763B43AF-39FC-46CB-A61B-D8CA96E4FAFD}" destId="{F25378BB-4245-4D5F-B2C6-793EB8D53459}" srcOrd="0" destOrd="0" presId="urn:microsoft.com/office/officeart/2005/8/layout/lProcess2"/>
    <dgm:cxn modelId="{E928A413-D51F-46E8-A95B-B2C8A46A9761}" type="presParOf" srcId="{F25378BB-4245-4D5F-B2C6-793EB8D53459}" destId="{20D92C26-BA9A-40B4-924E-173F017E53BC}" srcOrd="0" destOrd="0" presId="urn:microsoft.com/office/officeart/2005/8/layout/lProcess2"/>
    <dgm:cxn modelId="{036EDBCE-18D4-4062-9788-9B1AD85D53B0}" type="presParOf" srcId="{F25378BB-4245-4D5F-B2C6-793EB8D53459}" destId="{AF8C9B30-E991-4A9F-826E-F330B61F0C9C}" srcOrd="1" destOrd="0" presId="urn:microsoft.com/office/officeart/2005/8/layout/lProcess2"/>
    <dgm:cxn modelId="{F7C79530-9039-4934-96D6-2F8DB643C57C}" type="presParOf" srcId="{F25378BB-4245-4D5F-B2C6-793EB8D53459}" destId="{8B2AD4BB-86D7-4F8B-A71B-766E160722CC}" srcOrd="2" destOrd="0" presId="urn:microsoft.com/office/officeart/2005/8/layout/lProcess2"/>
    <dgm:cxn modelId="{1C92AA70-6C40-4209-AFD0-CECB3018698D}" type="presParOf" srcId="{8B2AD4BB-86D7-4F8B-A71B-766E160722CC}" destId="{91EF38BE-9776-4BDB-86AD-90A14FFCC2E3}" srcOrd="0" destOrd="0" presId="urn:microsoft.com/office/officeart/2005/8/layout/lProcess2"/>
    <dgm:cxn modelId="{DB7C4E09-51D0-420E-A66C-4A1EA336D930}" type="presParOf" srcId="{91EF38BE-9776-4BDB-86AD-90A14FFCC2E3}" destId="{F61E38EA-903E-43A8-8390-69542E1CA67E}" srcOrd="0" destOrd="0" presId="urn:microsoft.com/office/officeart/2005/8/layout/lProcess2"/>
    <dgm:cxn modelId="{3600BC4C-1302-4F12-993A-2C6A9BB54704}" type="presParOf" srcId="{91EF38BE-9776-4BDB-86AD-90A14FFCC2E3}" destId="{487B64F7-BD7D-47F8-9884-BA90171086EA}" srcOrd="1" destOrd="0" presId="urn:microsoft.com/office/officeart/2005/8/layout/lProcess2"/>
    <dgm:cxn modelId="{B0D636CE-D881-43FC-878F-C0DAA0E57354}" type="presParOf" srcId="{91EF38BE-9776-4BDB-86AD-90A14FFCC2E3}" destId="{A6E227A3-BE5D-47A3-B429-AEAC6229EC12}" srcOrd="2" destOrd="0" presId="urn:microsoft.com/office/officeart/2005/8/layout/lProcess2"/>
    <dgm:cxn modelId="{218E6A1B-2972-45BA-A9E4-F8DBD3060DBB}" type="presParOf" srcId="{763B43AF-39FC-46CB-A61B-D8CA96E4FAFD}" destId="{F49E9CC5-CB0D-4219-89AC-A87D599643DB}" srcOrd="1" destOrd="0" presId="urn:microsoft.com/office/officeart/2005/8/layout/lProcess2"/>
    <dgm:cxn modelId="{AB002BA3-755E-4962-8B21-C160E4AEF983}" type="presParOf" srcId="{763B43AF-39FC-46CB-A61B-D8CA96E4FAFD}" destId="{881A2000-31B5-4572-B93E-B42A3DD235D0}" srcOrd="2" destOrd="0" presId="urn:microsoft.com/office/officeart/2005/8/layout/lProcess2"/>
    <dgm:cxn modelId="{87D03917-02F5-403B-8F36-3E7F582C5B6C}" type="presParOf" srcId="{881A2000-31B5-4572-B93E-B42A3DD235D0}" destId="{F5A9D0C1-546F-4CC4-A42A-DE4F425C7DD5}" srcOrd="0" destOrd="0" presId="urn:microsoft.com/office/officeart/2005/8/layout/lProcess2"/>
    <dgm:cxn modelId="{DD63135A-C2C0-46E2-B35B-559305757DF9}" type="presParOf" srcId="{881A2000-31B5-4572-B93E-B42A3DD235D0}" destId="{597E6F55-B959-4E4B-A9DD-D3102797AD95}" srcOrd="1" destOrd="0" presId="urn:microsoft.com/office/officeart/2005/8/layout/lProcess2"/>
    <dgm:cxn modelId="{B2F0E368-3C49-43D2-B0C9-9FECA85B702C}" type="presParOf" srcId="{881A2000-31B5-4572-B93E-B42A3DD235D0}" destId="{10D85937-A99E-4FEB-8FC6-3EBD08A8B70F}" srcOrd="2" destOrd="0" presId="urn:microsoft.com/office/officeart/2005/8/layout/lProcess2"/>
    <dgm:cxn modelId="{3F096DF5-5448-425D-B4DF-A832192D5A46}" type="presParOf" srcId="{10D85937-A99E-4FEB-8FC6-3EBD08A8B70F}" destId="{ACED78AD-DEBB-4018-B2A1-9534D37F5F09}" srcOrd="0" destOrd="0" presId="urn:microsoft.com/office/officeart/2005/8/layout/lProcess2"/>
    <dgm:cxn modelId="{3111D467-D337-46C4-AA5A-8964819F19CC}" type="presParOf" srcId="{ACED78AD-DEBB-4018-B2A1-9534D37F5F09}" destId="{4F86FE3E-3BF5-44A5-9479-AFE9059899A5}" srcOrd="0" destOrd="0" presId="urn:microsoft.com/office/officeart/2005/8/layout/lProcess2"/>
    <dgm:cxn modelId="{0316DCDD-B61A-4A01-96A7-A235DEEC5C06}" type="presParOf" srcId="{ACED78AD-DEBB-4018-B2A1-9534D37F5F09}" destId="{EF8BEC36-7D76-48AD-928E-B50AE09B9094}" srcOrd="1" destOrd="0" presId="urn:microsoft.com/office/officeart/2005/8/layout/lProcess2"/>
    <dgm:cxn modelId="{8593BF4F-C5E4-49B8-9B7D-7882A6AC9E6C}" type="presParOf" srcId="{ACED78AD-DEBB-4018-B2A1-9534D37F5F09}" destId="{1F1E09C6-EC2D-4BC8-A9B4-103BC7C79DD4}" srcOrd="2" destOrd="0" presId="urn:microsoft.com/office/officeart/2005/8/layout/lProcess2"/>
    <dgm:cxn modelId="{58E28BF2-8E7C-4131-A57A-FB6F463E6BAF}" type="presParOf" srcId="{763B43AF-39FC-46CB-A61B-D8CA96E4FAFD}" destId="{C1DE6165-80E1-44EE-9577-F06A5D19613F}" srcOrd="3" destOrd="0" presId="urn:microsoft.com/office/officeart/2005/8/layout/lProcess2"/>
    <dgm:cxn modelId="{D91ED834-6C20-45C2-8EAC-135B1F95717B}" type="presParOf" srcId="{763B43AF-39FC-46CB-A61B-D8CA96E4FAFD}" destId="{4346D138-62F2-4DB0-94F8-9949564F990A}" srcOrd="4" destOrd="0" presId="urn:microsoft.com/office/officeart/2005/8/layout/lProcess2"/>
    <dgm:cxn modelId="{142B5457-D905-48A2-866F-D888266E6134}" type="presParOf" srcId="{4346D138-62F2-4DB0-94F8-9949564F990A}" destId="{570E03CE-9356-47E9-A650-6B31306F2BF2}" srcOrd="0" destOrd="0" presId="urn:microsoft.com/office/officeart/2005/8/layout/lProcess2"/>
    <dgm:cxn modelId="{8C991594-30ED-4597-B121-42F186816DD8}" type="presParOf" srcId="{4346D138-62F2-4DB0-94F8-9949564F990A}" destId="{3F54BCF6-067C-4BCF-92A4-21424F814912}" srcOrd="1" destOrd="0" presId="urn:microsoft.com/office/officeart/2005/8/layout/lProcess2"/>
    <dgm:cxn modelId="{0F0E8CE5-67CB-4085-A1F1-CC54D3DCDC06}" type="presParOf" srcId="{4346D138-62F2-4DB0-94F8-9949564F990A}" destId="{A48C53E8-4527-4F6D-9AAC-5D2A4138250B}" srcOrd="2" destOrd="0" presId="urn:microsoft.com/office/officeart/2005/8/layout/lProcess2"/>
    <dgm:cxn modelId="{959B36F9-B2CB-40EF-AE22-24BFE8E05E6A}" type="presParOf" srcId="{A48C53E8-4527-4F6D-9AAC-5D2A4138250B}" destId="{EA42908D-AD9B-4D87-B217-CC765E857D0F}" srcOrd="0" destOrd="0" presId="urn:microsoft.com/office/officeart/2005/8/layout/lProcess2"/>
    <dgm:cxn modelId="{25E67AA3-5C09-496D-B1BA-162EB26ADF04}" type="presParOf" srcId="{EA42908D-AD9B-4D87-B217-CC765E857D0F}" destId="{5E02131F-EAB4-4128-B220-86CE285D54DE}" srcOrd="0" destOrd="0" presId="urn:microsoft.com/office/officeart/2005/8/layout/lProcess2"/>
    <dgm:cxn modelId="{B68F8D23-78FC-42F2-91D9-E252B2B0E230}" type="presParOf" srcId="{EA42908D-AD9B-4D87-B217-CC765E857D0F}" destId="{93FFE511-D378-43D7-867C-C1C740C56677}" srcOrd="1" destOrd="0" presId="urn:microsoft.com/office/officeart/2005/8/layout/lProcess2"/>
    <dgm:cxn modelId="{B833E15A-1C27-4CD4-A421-D88A9F58644B}" type="presParOf" srcId="{EA42908D-AD9B-4D87-B217-CC765E857D0F}" destId="{DC9693F2-5455-4794-939F-D9B95484E344}"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FD373-9053-4590-A700-D779AC0D03ED}">
      <dsp:nvSpPr>
        <dsp:cNvPr id="0" name=""/>
        <dsp:cNvSpPr/>
      </dsp:nvSpPr>
      <dsp:spPr>
        <a:xfrm>
          <a:off x="0" y="13"/>
          <a:ext cx="8504111"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9472333C-72DA-4401-9321-2DA1F3D434E2}">
      <dsp:nvSpPr>
        <dsp:cNvPr id="0" name=""/>
        <dsp:cNvSpPr/>
      </dsp:nvSpPr>
      <dsp:spPr>
        <a:xfrm>
          <a:off x="0" y="13"/>
          <a:ext cx="1699161" cy="2818126"/>
        </a:xfrm>
        <a:prstGeom prst="rect">
          <a:avLst/>
        </a:prstGeom>
        <a:noFill/>
        <a:ln>
          <a:solidFill>
            <a:srgbClr val="7030A0"/>
          </a:solid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ru-RU" sz="3000" b="0" kern="1200" cap="none" spc="0" dirty="0">
              <a:ln w="0"/>
              <a:solidFill>
                <a:schemeClr val="accent1"/>
              </a:solidFill>
              <a:effectLst>
                <a:outerShdw blurRad="38100" dist="25400" dir="5400000" algn="ctr" rotWithShape="0">
                  <a:srgbClr val="6E747A">
                    <a:alpha val="43000"/>
                  </a:srgbClr>
                </a:outerShdw>
              </a:effectLst>
            </a:rPr>
            <a:t>Муниципальная </a:t>
          </a:r>
        </a:p>
        <a:p>
          <a:pPr marL="0" lvl="0" indent="0" algn="l" defTabSz="1333500">
            <a:lnSpc>
              <a:spcPct val="90000"/>
            </a:lnSpc>
            <a:spcBef>
              <a:spcPct val="0"/>
            </a:spcBef>
            <a:spcAft>
              <a:spcPct val="35000"/>
            </a:spcAft>
            <a:buNone/>
          </a:pPr>
          <a:r>
            <a:rPr lang="ru-RU" sz="3000" b="0" kern="1200" cap="none" spc="0" dirty="0">
              <a:ln w="0"/>
              <a:solidFill>
                <a:schemeClr val="accent1"/>
              </a:solidFill>
              <a:effectLst>
                <a:outerShdw blurRad="38100" dist="25400" dir="5400000" algn="ctr" rotWithShape="0">
                  <a:srgbClr val="6E747A">
                    <a:alpha val="43000"/>
                  </a:srgbClr>
                </a:outerShdw>
              </a:effectLst>
            </a:rPr>
            <a:t>система </a:t>
          </a:r>
        </a:p>
        <a:p>
          <a:pPr marL="0" lvl="0" indent="0" algn="l" defTabSz="1333500">
            <a:lnSpc>
              <a:spcPct val="90000"/>
            </a:lnSpc>
            <a:spcBef>
              <a:spcPct val="0"/>
            </a:spcBef>
            <a:spcAft>
              <a:spcPct val="35000"/>
            </a:spcAft>
            <a:buNone/>
          </a:pPr>
          <a:r>
            <a:rPr lang="ru-RU" sz="3000" b="0" kern="1200" cap="none" spc="0" dirty="0">
              <a:ln w="0"/>
              <a:solidFill>
                <a:schemeClr val="accent1"/>
              </a:solidFill>
              <a:effectLst>
                <a:outerShdw blurRad="38100" dist="25400" dir="5400000" algn="ctr" rotWithShape="0">
                  <a:srgbClr val="6E747A">
                    <a:alpha val="43000"/>
                  </a:srgbClr>
                </a:outerShdw>
              </a:effectLst>
            </a:rPr>
            <a:t>образования</a:t>
          </a:r>
        </a:p>
      </dsp:txBody>
      <dsp:txXfrm>
        <a:off x="0" y="13"/>
        <a:ext cx="1699161" cy="2818126"/>
      </dsp:txXfrm>
    </dsp:sp>
    <dsp:sp modelId="{7C3E4CB4-AE40-4BBA-9160-24EE1ECA450B}">
      <dsp:nvSpPr>
        <dsp:cNvPr id="0" name=""/>
        <dsp:cNvSpPr/>
      </dsp:nvSpPr>
      <dsp:spPr>
        <a:xfrm>
          <a:off x="1826598" y="5299"/>
          <a:ext cx="6669207" cy="773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ru-RU" sz="1800" kern="1200" dirty="0"/>
        </a:p>
        <a:p>
          <a:pPr marL="0" lvl="0" indent="0" algn="l" defTabSz="800100">
            <a:lnSpc>
              <a:spcPct val="90000"/>
            </a:lnSpc>
            <a:spcBef>
              <a:spcPct val="0"/>
            </a:spcBef>
            <a:spcAft>
              <a:spcPct val="35000"/>
            </a:spcAft>
            <a:buNone/>
          </a:pPr>
          <a:r>
            <a:rPr lang="ru-RU" sz="1800" kern="1200" dirty="0"/>
            <a:t>13 средних школ, 6 основных школ, 1 начальная школа, 2 центра образования, имеющих в своем составе среднюю школу и детский сад</a:t>
          </a:r>
        </a:p>
      </dsp:txBody>
      <dsp:txXfrm>
        <a:off x="1826598" y="5299"/>
        <a:ext cx="6669207" cy="773237"/>
      </dsp:txXfrm>
    </dsp:sp>
    <dsp:sp modelId="{E8D66276-74F8-4827-BE99-A5FCF2322F55}">
      <dsp:nvSpPr>
        <dsp:cNvPr id="0" name=""/>
        <dsp:cNvSpPr/>
      </dsp:nvSpPr>
      <dsp:spPr>
        <a:xfrm>
          <a:off x="1699161" y="778537"/>
          <a:ext cx="6796644" cy="0"/>
        </a:xfrm>
        <a:prstGeom prst="line">
          <a:avLst/>
        </a:prstGeom>
        <a:solidFill>
          <a:schemeClr val="accent1">
            <a:hueOff val="0"/>
            <a:satOff val="0"/>
            <a:lumOff val="0"/>
            <a:alphaOff val="0"/>
          </a:schemeClr>
        </a:solidFill>
        <a:ln w="11429" cap="flat" cmpd="sng" algn="ctr">
          <a:solidFill>
            <a:schemeClr val="accent1">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736EE8A9-192E-4C2B-83BF-7DDEEB956EE7}">
      <dsp:nvSpPr>
        <dsp:cNvPr id="0" name=""/>
        <dsp:cNvSpPr/>
      </dsp:nvSpPr>
      <dsp:spPr>
        <a:xfrm>
          <a:off x="1826598" y="783823"/>
          <a:ext cx="6669207" cy="611214"/>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ru-RU" sz="1800" kern="1200" dirty="0"/>
        </a:p>
        <a:p>
          <a:pPr marL="0" lvl="0" indent="0" algn="l" defTabSz="800100">
            <a:lnSpc>
              <a:spcPct val="90000"/>
            </a:lnSpc>
            <a:spcBef>
              <a:spcPct val="0"/>
            </a:spcBef>
            <a:spcAft>
              <a:spcPct val="35000"/>
            </a:spcAft>
            <a:buNone/>
          </a:pPr>
          <a:r>
            <a:rPr lang="ru-RU" sz="1800" kern="1200" dirty="0"/>
            <a:t>11 дошкольных учреждений</a:t>
          </a:r>
        </a:p>
      </dsp:txBody>
      <dsp:txXfrm>
        <a:off x="1826598" y="783823"/>
        <a:ext cx="6669207" cy="611214"/>
      </dsp:txXfrm>
    </dsp:sp>
    <dsp:sp modelId="{54F2943D-6BDE-4924-B621-D840247BDB2E}">
      <dsp:nvSpPr>
        <dsp:cNvPr id="0" name=""/>
        <dsp:cNvSpPr/>
      </dsp:nvSpPr>
      <dsp:spPr>
        <a:xfrm>
          <a:off x="1699161" y="1395038"/>
          <a:ext cx="6796644" cy="0"/>
        </a:xfrm>
        <a:prstGeom prst="line">
          <a:avLst/>
        </a:prstGeom>
        <a:solidFill>
          <a:schemeClr val="accent1">
            <a:hueOff val="0"/>
            <a:satOff val="0"/>
            <a:lumOff val="0"/>
            <a:alphaOff val="0"/>
          </a:schemeClr>
        </a:solidFill>
        <a:ln w="11429" cap="flat" cmpd="sng" algn="ctr">
          <a:solidFill>
            <a:schemeClr val="accent1">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3F9B5EB5-E3EA-4DD7-ADF3-1DF785612CCD}">
      <dsp:nvSpPr>
        <dsp:cNvPr id="0" name=""/>
        <dsp:cNvSpPr/>
      </dsp:nvSpPr>
      <dsp:spPr>
        <a:xfrm>
          <a:off x="1826598" y="1400324"/>
          <a:ext cx="6669207" cy="341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ru-RU" sz="1800" kern="1200" dirty="0"/>
            <a:t>3 учреждения дополнительного образования</a:t>
          </a:r>
        </a:p>
      </dsp:txBody>
      <dsp:txXfrm>
        <a:off x="1826598" y="1400324"/>
        <a:ext cx="6669207" cy="341315"/>
      </dsp:txXfrm>
    </dsp:sp>
    <dsp:sp modelId="{C0B9EB45-0F4D-48BC-BF1A-24B3737F827D}">
      <dsp:nvSpPr>
        <dsp:cNvPr id="0" name=""/>
        <dsp:cNvSpPr/>
      </dsp:nvSpPr>
      <dsp:spPr>
        <a:xfrm>
          <a:off x="1699161" y="1741640"/>
          <a:ext cx="6796644" cy="0"/>
        </a:xfrm>
        <a:prstGeom prst="line">
          <a:avLst/>
        </a:prstGeom>
        <a:solidFill>
          <a:schemeClr val="accent1">
            <a:hueOff val="0"/>
            <a:satOff val="0"/>
            <a:lumOff val="0"/>
            <a:alphaOff val="0"/>
          </a:schemeClr>
        </a:solidFill>
        <a:ln w="11429" cap="flat" cmpd="sng" algn="ctr">
          <a:solidFill>
            <a:schemeClr val="accent1">
              <a:tint val="50000"/>
              <a:hueOff val="0"/>
              <a:satOff val="0"/>
              <a:lumOff val="0"/>
              <a:alphaOff val="0"/>
            </a:schemeClr>
          </a:solidFill>
          <a:prstDash val="sysDash"/>
        </a:ln>
        <a:effectLst/>
      </dsp:spPr>
      <dsp:style>
        <a:lnRef idx="2">
          <a:scrgbClr r="0" g="0" b="0"/>
        </a:lnRef>
        <a:fillRef idx="1">
          <a:scrgbClr r="0" g="0" b="0"/>
        </a:fillRef>
        <a:effectRef idx="0">
          <a:scrgbClr r="0" g="0" b="0"/>
        </a:effectRef>
        <a:fontRef idx="minor"/>
      </dsp:style>
    </dsp:sp>
    <dsp:sp modelId="{252901C6-6606-46CF-9733-52ED6B4DA5E0}">
      <dsp:nvSpPr>
        <dsp:cNvPr id="0" name=""/>
        <dsp:cNvSpPr/>
      </dsp:nvSpPr>
      <dsp:spPr>
        <a:xfrm>
          <a:off x="0" y="2818139"/>
          <a:ext cx="8504111" cy="0"/>
        </a:xfrm>
        <a:prstGeom prst="line">
          <a:avLst/>
        </a:prstGeom>
        <a:solidFill>
          <a:schemeClr val="accent1">
            <a:hueOff val="0"/>
            <a:satOff val="0"/>
            <a:lumOff val="0"/>
            <a:alphaOff val="0"/>
          </a:schemeClr>
        </a:solidFill>
        <a:ln w="11429" cap="flat" cmpd="sng" algn="ctr">
          <a:solidFill>
            <a:schemeClr val="accen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sp>
    <dsp:sp modelId="{736A5C5D-5841-4BDD-95D5-C6ACEE64583B}">
      <dsp:nvSpPr>
        <dsp:cNvPr id="0" name=""/>
        <dsp:cNvSpPr/>
      </dsp:nvSpPr>
      <dsp:spPr>
        <a:xfrm>
          <a:off x="0" y="2818139"/>
          <a:ext cx="8504111" cy="17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endParaRPr lang="ru-RU" sz="1800" kern="1200" dirty="0"/>
        </a:p>
        <a:p>
          <a:pPr marL="0" lvl="0" indent="0" algn="l" defTabSz="800100">
            <a:lnSpc>
              <a:spcPct val="90000"/>
            </a:lnSpc>
            <a:spcBef>
              <a:spcPct val="0"/>
            </a:spcBef>
            <a:spcAft>
              <a:spcPct val="35000"/>
            </a:spcAft>
            <a:buNone/>
          </a:pPr>
          <a:endParaRPr lang="ru-RU" sz="1800" kern="1200" dirty="0"/>
        </a:p>
        <a:p>
          <a:pPr marL="0" lvl="0" indent="0" algn="l" defTabSz="800100">
            <a:lnSpc>
              <a:spcPct val="90000"/>
            </a:lnSpc>
            <a:spcBef>
              <a:spcPct val="0"/>
            </a:spcBef>
            <a:spcAft>
              <a:spcPct val="35000"/>
            </a:spcAft>
            <a:buNone/>
          </a:pPr>
          <a:r>
            <a:rPr lang="ru-RU" sz="1800" kern="1200" dirty="0"/>
            <a:t>В системе образования работают 669 педагогических работников: из них 486 чел. в общеобразовательных учреждений, 129 чел. в дошкольных образовательных учреждениях, 54 чел. в учреждениях дополнительного образования</a:t>
          </a:r>
        </a:p>
      </dsp:txBody>
      <dsp:txXfrm>
        <a:off x="0" y="2818139"/>
        <a:ext cx="8504111" cy="1747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D92C26-BA9A-40B4-924E-173F017E53BC}">
      <dsp:nvSpPr>
        <dsp:cNvPr id="0" name=""/>
        <dsp:cNvSpPr/>
      </dsp:nvSpPr>
      <dsp:spPr>
        <a:xfrm>
          <a:off x="1013" y="0"/>
          <a:ext cx="2634015" cy="4320480"/>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ru-RU" sz="2200" kern="1200" dirty="0"/>
        </a:p>
      </dsp:txBody>
      <dsp:txXfrm>
        <a:off x="1013" y="0"/>
        <a:ext cx="2634015" cy="1296144"/>
      </dsp:txXfrm>
    </dsp:sp>
    <dsp:sp modelId="{F61E38EA-903E-43A8-8390-69542E1CA67E}">
      <dsp:nvSpPr>
        <dsp:cNvPr id="0" name=""/>
        <dsp:cNvSpPr/>
      </dsp:nvSpPr>
      <dsp:spPr>
        <a:xfrm>
          <a:off x="264414" y="1297409"/>
          <a:ext cx="2107212" cy="1302683"/>
        </a:xfrm>
        <a:prstGeom prst="roundRect">
          <a:avLst>
            <a:gd name="adj" fmla="val 10000"/>
          </a:avLst>
        </a:prstGeom>
        <a:no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ru-RU" sz="1500" kern="1200" dirty="0">
              <a:solidFill>
                <a:schemeClr val="tx1"/>
              </a:solidFill>
            </a:rPr>
            <a:t>Консолидированный бюджет                         (с учетом поселений)</a:t>
          </a:r>
        </a:p>
      </dsp:txBody>
      <dsp:txXfrm>
        <a:off x="302568" y="1335563"/>
        <a:ext cx="2030904" cy="1226375"/>
      </dsp:txXfrm>
    </dsp:sp>
    <dsp:sp modelId="{A6E227A3-BE5D-47A3-B429-AEAC6229EC12}">
      <dsp:nvSpPr>
        <dsp:cNvPr id="0" name=""/>
        <dsp:cNvSpPr/>
      </dsp:nvSpPr>
      <dsp:spPr>
        <a:xfrm>
          <a:off x="264414" y="2800506"/>
          <a:ext cx="2107212" cy="1302683"/>
        </a:xfrm>
        <a:prstGeom prst="roundRect">
          <a:avLst>
            <a:gd name="adj" fmla="val 10000"/>
          </a:avLst>
        </a:prstGeom>
        <a:no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ru-RU" sz="1500" kern="1200" dirty="0">
              <a:solidFill>
                <a:schemeClr val="tx1"/>
              </a:solidFill>
            </a:rPr>
            <a:t>Бюджет МО             (без учета поселения</a:t>
          </a:r>
          <a:r>
            <a:rPr lang="ru-RU" sz="1500" kern="1200" dirty="0"/>
            <a:t>)</a:t>
          </a:r>
        </a:p>
      </dsp:txBody>
      <dsp:txXfrm>
        <a:off x="302568" y="2838660"/>
        <a:ext cx="2030904" cy="1226375"/>
      </dsp:txXfrm>
    </dsp:sp>
    <dsp:sp modelId="{F5A9D0C1-546F-4CC4-A42A-DE4F425C7DD5}">
      <dsp:nvSpPr>
        <dsp:cNvPr id="0" name=""/>
        <dsp:cNvSpPr/>
      </dsp:nvSpPr>
      <dsp:spPr>
        <a:xfrm>
          <a:off x="2832579" y="0"/>
          <a:ext cx="2634015" cy="4320480"/>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ru-RU" sz="2200" kern="1200" dirty="0">
              <a:solidFill>
                <a:schemeClr val="tx1"/>
              </a:solidFill>
            </a:rPr>
            <a:t>Доходы</a:t>
          </a:r>
        </a:p>
      </dsp:txBody>
      <dsp:txXfrm>
        <a:off x="2832579" y="0"/>
        <a:ext cx="2634015" cy="1296144"/>
      </dsp:txXfrm>
    </dsp:sp>
    <dsp:sp modelId="{4F86FE3E-3BF5-44A5-9479-AFE9059899A5}">
      <dsp:nvSpPr>
        <dsp:cNvPr id="0" name=""/>
        <dsp:cNvSpPr/>
      </dsp:nvSpPr>
      <dsp:spPr>
        <a:xfrm>
          <a:off x="3095980" y="1297409"/>
          <a:ext cx="2107212" cy="1302683"/>
        </a:xfrm>
        <a:prstGeom prst="roundRect">
          <a:avLst>
            <a:gd name="adj" fmla="val 10000"/>
          </a:avLst>
        </a:prstGeom>
        <a:no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ru-RU" sz="1500" kern="1200" dirty="0">
              <a:solidFill>
                <a:schemeClr val="tx1"/>
              </a:solidFill>
            </a:rPr>
            <a:t>2039,2 млн. руб.</a:t>
          </a:r>
        </a:p>
      </dsp:txBody>
      <dsp:txXfrm>
        <a:off x="3134134" y="1335563"/>
        <a:ext cx="2030904" cy="1226375"/>
      </dsp:txXfrm>
    </dsp:sp>
    <dsp:sp modelId="{1F1E09C6-EC2D-4BC8-A9B4-103BC7C79DD4}">
      <dsp:nvSpPr>
        <dsp:cNvPr id="0" name=""/>
        <dsp:cNvSpPr/>
      </dsp:nvSpPr>
      <dsp:spPr>
        <a:xfrm>
          <a:off x="3094695" y="2810861"/>
          <a:ext cx="2107212" cy="1302683"/>
        </a:xfrm>
        <a:prstGeom prst="roundRect">
          <a:avLst>
            <a:gd name="adj" fmla="val 10000"/>
          </a:avLst>
        </a:prstGeom>
        <a:no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ru-RU" sz="1500" kern="1200" dirty="0">
              <a:solidFill>
                <a:schemeClr val="tx1"/>
              </a:solidFill>
            </a:rPr>
            <a:t>1 774,1 млн. руб.</a:t>
          </a:r>
        </a:p>
      </dsp:txBody>
      <dsp:txXfrm>
        <a:off x="3132849" y="2849015"/>
        <a:ext cx="2030904" cy="1226375"/>
      </dsp:txXfrm>
    </dsp:sp>
    <dsp:sp modelId="{570E03CE-9356-47E9-A650-6B31306F2BF2}">
      <dsp:nvSpPr>
        <dsp:cNvPr id="0" name=""/>
        <dsp:cNvSpPr/>
      </dsp:nvSpPr>
      <dsp:spPr>
        <a:xfrm>
          <a:off x="5664145" y="0"/>
          <a:ext cx="2634015" cy="4320480"/>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endParaRPr lang="ru-RU" sz="2200" kern="1200" dirty="0"/>
        </a:p>
        <a:p>
          <a:pPr marL="0" lvl="0" indent="0" algn="ctr" defTabSz="977900">
            <a:lnSpc>
              <a:spcPct val="90000"/>
            </a:lnSpc>
            <a:spcBef>
              <a:spcPct val="0"/>
            </a:spcBef>
            <a:spcAft>
              <a:spcPct val="35000"/>
            </a:spcAft>
            <a:buNone/>
          </a:pPr>
          <a:r>
            <a:rPr lang="ru-RU" sz="2200" kern="1200" dirty="0">
              <a:solidFill>
                <a:schemeClr val="bg1"/>
              </a:solidFill>
            </a:rPr>
            <a:t>Расходы</a:t>
          </a:r>
        </a:p>
        <a:p>
          <a:pPr marL="0" lvl="0" indent="0" algn="ctr" defTabSz="977900">
            <a:lnSpc>
              <a:spcPct val="90000"/>
            </a:lnSpc>
            <a:spcBef>
              <a:spcPct val="0"/>
            </a:spcBef>
            <a:spcAft>
              <a:spcPct val="35000"/>
            </a:spcAft>
            <a:buNone/>
          </a:pPr>
          <a:endParaRPr lang="ru-RU" sz="2200" kern="1200" dirty="0"/>
        </a:p>
      </dsp:txBody>
      <dsp:txXfrm>
        <a:off x="5664145" y="0"/>
        <a:ext cx="2634015" cy="1296144"/>
      </dsp:txXfrm>
    </dsp:sp>
    <dsp:sp modelId="{5E02131F-EAB4-4128-B220-86CE285D54DE}">
      <dsp:nvSpPr>
        <dsp:cNvPr id="0" name=""/>
        <dsp:cNvSpPr/>
      </dsp:nvSpPr>
      <dsp:spPr>
        <a:xfrm>
          <a:off x="5967478" y="1256870"/>
          <a:ext cx="2107212" cy="1302683"/>
        </a:xfrm>
        <a:prstGeom prst="roundRect">
          <a:avLst>
            <a:gd name="adj" fmla="val 10000"/>
          </a:avLst>
        </a:prstGeom>
        <a:no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ru-RU" sz="1500" kern="1200" dirty="0"/>
            <a:t>2055 млн. руб.</a:t>
          </a:r>
        </a:p>
      </dsp:txBody>
      <dsp:txXfrm>
        <a:off x="6005632" y="1295024"/>
        <a:ext cx="2030904" cy="1226375"/>
      </dsp:txXfrm>
    </dsp:sp>
    <dsp:sp modelId="{DC9693F2-5455-4794-939F-D9B95484E344}">
      <dsp:nvSpPr>
        <dsp:cNvPr id="0" name=""/>
        <dsp:cNvSpPr/>
      </dsp:nvSpPr>
      <dsp:spPr>
        <a:xfrm>
          <a:off x="5982840" y="2833283"/>
          <a:ext cx="2107212" cy="1302683"/>
        </a:xfrm>
        <a:prstGeom prst="roundRect">
          <a:avLst>
            <a:gd name="adj" fmla="val 10000"/>
          </a:avLst>
        </a:prstGeom>
        <a:noFill/>
        <a:ln w="11429" cap="flat" cmpd="sng" algn="ctr">
          <a:solidFill>
            <a:schemeClr val="lt1">
              <a:hueOff val="0"/>
              <a:satOff val="0"/>
              <a:lumOff val="0"/>
              <a:alphaOff val="0"/>
            </a:schemeClr>
          </a:solidFill>
          <a:prstDash val="sysDash"/>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ru-RU" sz="1500" kern="1200" dirty="0">
              <a:solidFill>
                <a:schemeClr val="tx1"/>
              </a:solidFill>
            </a:rPr>
            <a:t>1 788,7 млн. руб.</a:t>
          </a:r>
        </a:p>
      </dsp:txBody>
      <dsp:txXfrm>
        <a:off x="6020994" y="2871437"/>
        <a:ext cx="2030904" cy="12263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CA64EB62-B48C-4ED2-AA7C-C8D4D2EEFFD6}" type="datetimeFigureOut">
              <a:rPr lang="ru-RU" smtClean="0"/>
              <a:t>29.03.2023</a:t>
            </a:fld>
            <a:endParaRPr lang="ru-RU"/>
          </a:p>
        </p:txBody>
      </p:sp>
      <p:sp>
        <p:nvSpPr>
          <p:cNvPr id="4" name="Образ слайда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75884B6-3D1B-4013-8A3F-F2AAFF4AECE4}" type="slidenum">
              <a:rPr lang="ru-RU" smtClean="0"/>
              <a:t>‹#›</a:t>
            </a:fld>
            <a:endParaRPr lang="ru-RU"/>
          </a:p>
        </p:txBody>
      </p:sp>
    </p:spTree>
    <p:extLst>
      <p:ext uri="{BB962C8B-B14F-4D97-AF65-F5344CB8AC3E}">
        <p14:creationId xmlns:p14="http://schemas.microsoft.com/office/powerpoint/2010/main" val="1226558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5884B6-3D1B-4013-8A3F-F2AAFF4AECE4}" type="slidenum">
              <a:rPr lang="ru-RU" smtClean="0"/>
              <a:t>1</a:t>
            </a:fld>
            <a:endParaRPr lang="ru-RU"/>
          </a:p>
        </p:txBody>
      </p:sp>
    </p:spTree>
    <p:extLst>
      <p:ext uri="{BB962C8B-B14F-4D97-AF65-F5344CB8AC3E}">
        <p14:creationId xmlns:p14="http://schemas.microsoft.com/office/powerpoint/2010/main" val="2783666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75884B6-3D1B-4013-8A3F-F2AAFF4AECE4}" type="slidenum">
              <a:rPr lang="ru-RU" smtClean="0"/>
              <a:t>2</a:t>
            </a:fld>
            <a:endParaRPr lang="ru-RU"/>
          </a:p>
        </p:txBody>
      </p:sp>
    </p:spTree>
    <p:extLst>
      <p:ext uri="{BB962C8B-B14F-4D97-AF65-F5344CB8AC3E}">
        <p14:creationId xmlns:p14="http://schemas.microsoft.com/office/powerpoint/2010/main" val="3239933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5884B6-3D1B-4013-8A3F-F2AAFF4AECE4}" type="slidenum">
              <a:rPr lang="ru-RU" smtClean="0"/>
              <a:t>3</a:t>
            </a:fld>
            <a:endParaRPr lang="ru-RU"/>
          </a:p>
        </p:txBody>
      </p:sp>
    </p:spTree>
    <p:extLst>
      <p:ext uri="{BB962C8B-B14F-4D97-AF65-F5344CB8AC3E}">
        <p14:creationId xmlns:p14="http://schemas.microsoft.com/office/powerpoint/2010/main" val="3043577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a:solidFill>
                  <a:schemeClr val="tx1"/>
                </a:solidFill>
                <a:effectLst/>
                <a:latin typeface="+mn-lt"/>
                <a:ea typeface="+mn-ea"/>
                <a:cs typeface="+mn-cs"/>
              </a:rPr>
              <a:t>Завершено строительство 17 жилых домов, в том числе в Куйтуне 13 домов, в </a:t>
            </a:r>
            <a:r>
              <a:rPr lang="ru-RU" sz="1200" kern="1200" dirty="0" err="1">
                <a:solidFill>
                  <a:schemeClr val="tx1"/>
                </a:solidFill>
                <a:effectLst/>
                <a:latin typeface="+mn-lt"/>
                <a:ea typeface="+mn-ea"/>
                <a:cs typeface="+mn-cs"/>
              </a:rPr>
              <a:t>с.Андрюшино</a:t>
            </a:r>
            <a:r>
              <a:rPr lang="ru-RU" sz="1200" kern="1200" dirty="0">
                <a:solidFill>
                  <a:schemeClr val="tx1"/>
                </a:solidFill>
                <a:effectLst/>
                <a:latin typeface="+mn-lt"/>
                <a:ea typeface="+mn-ea"/>
                <a:cs typeface="+mn-cs"/>
              </a:rPr>
              <a:t>, п. </a:t>
            </a:r>
            <a:r>
              <a:rPr lang="ru-RU" sz="1200" kern="1200" dirty="0" err="1">
                <a:solidFill>
                  <a:schemeClr val="tx1"/>
                </a:solidFill>
                <a:effectLst/>
                <a:latin typeface="+mn-lt"/>
                <a:ea typeface="+mn-ea"/>
                <a:cs typeface="+mn-cs"/>
              </a:rPr>
              <a:t>Карымск</a:t>
            </a:r>
            <a:r>
              <a:rPr lang="ru-RU" sz="1200" kern="1200" dirty="0">
                <a:solidFill>
                  <a:schemeClr val="tx1"/>
                </a:solidFill>
                <a:effectLst/>
                <a:latin typeface="+mn-lt"/>
                <a:ea typeface="+mn-ea"/>
                <a:cs typeface="+mn-cs"/>
              </a:rPr>
              <a:t>, с. </a:t>
            </a:r>
            <a:r>
              <a:rPr lang="ru-RU" sz="1200" kern="1200" dirty="0" err="1">
                <a:solidFill>
                  <a:schemeClr val="tx1"/>
                </a:solidFill>
                <a:effectLst/>
                <a:latin typeface="+mn-lt"/>
                <a:ea typeface="+mn-ea"/>
                <a:cs typeface="+mn-cs"/>
              </a:rPr>
              <a:t>Каразей</a:t>
            </a:r>
            <a:r>
              <a:rPr lang="ru-RU" sz="1200" kern="1200" dirty="0">
                <a:solidFill>
                  <a:schemeClr val="tx1"/>
                </a:solidFill>
                <a:effectLst/>
                <a:latin typeface="+mn-lt"/>
                <a:ea typeface="+mn-ea"/>
                <a:cs typeface="+mn-cs"/>
              </a:rPr>
              <a:t>, с. </a:t>
            </a:r>
            <a:r>
              <a:rPr lang="ru-RU" sz="1200" kern="1200" dirty="0" err="1">
                <a:solidFill>
                  <a:schemeClr val="tx1"/>
                </a:solidFill>
                <a:effectLst/>
                <a:latin typeface="+mn-lt"/>
                <a:ea typeface="+mn-ea"/>
                <a:cs typeface="+mn-cs"/>
              </a:rPr>
              <a:t>Чеботариха</a:t>
            </a:r>
            <a:r>
              <a:rPr lang="ru-RU" sz="1200" kern="1200" dirty="0">
                <a:solidFill>
                  <a:schemeClr val="tx1"/>
                </a:solidFill>
                <a:effectLst/>
                <a:latin typeface="+mn-lt"/>
                <a:ea typeface="+mn-ea"/>
                <a:cs typeface="+mn-cs"/>
              </a:rPr>
              <a:t> по одному жилому дому. </a:t>
            </a:r>
          </a:p>
          <a:p>
            <a:endParaRPr lang="ru-RU" dirty="0"/>
          </a:p>
        </p:txBody>
      </p:sp>
      <p:sp>
        <p:nvSpPr>
          <p:cNvPr id="4" name="Номер слайда 3"/>
          <p:cNvSpPr>
            <a:spLocks noGrp="1"/>
          </p:cNvSpPr>
          <p:nvPr>
            <p:ph type="sldNum" sz="quarter" idx="5"/>
          </p:nvPr>
        </p:nvSpPr>
        <p:spPr/>
        <p:txBody>
          <a:bodyPr/>
          <a:lstStyle/>
          <a:p>
            <a:fld id="{775884B6-3D1B-4013-8A3F-F2AAFF4AECE4}" type="slidenum">
              <a:rPr lang="ru-RU" smtClean="0"/>
              <a:t>5</a:t>
            </a:fld>
            <a:endParaRPr lang="ru-RU"/>
          </a:p>
        </p:txBody>
      </p:sp>
    </p:spTree>
    <p:extLst>
      <p:ext uri="{BB962C8B-B14F-4D97-AF65-F5344CB8AC3E}">
        <p14:creationId xmlns:p14="http://schemas.microsoft.com/office/powerpoint/2010/main" val="1915556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5884B6-3D1B-4013-8A3F-F2AAFF4AECE4}" type="slidenum">
              <a:rPr lang="ru-RU" smtClean="0"/>
              <a:t>25</a:t>
            </a:fld>
            <a:endParaRPr lang="ru-RU"/>
          </a:p>
        </p:txBody>
      </p:sp>
    </p:spTree>
    <p:extLst>
      <p:ext uri="{BB962C8B-B14F-4D97-AF65-F5344CB8AC3E}">
        <p14:creationId xmlns:p14="http://schemas.microsoft.com/office/powerpoint/2010/main" val="148893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75884B6-3D1B-4013-8A3F-F2AAFF4AECE4}" type="slidenum">
              <a:rPr lang="ru-RU" smtClean="0"/>
              <a:t>26</a:t>
            </a:fld>
            <a:endParaRPr lang="ru-RU"/>
          </a:p>
        </p:txBody>
      </p:sp>
    </p:spTree>
    <p:extLst>
      <p:ext uri="{BB962C8B-B14F-4D97-AF65-F5344CB8AC3E}">
        <p14:creationId xmlns:p14="http://schemas.microsoft.com/office/powerpoint/2010/main" val="1110430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одзаголовок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Дата 27"/>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17" name="Нижний колонтитул 16"/>
          <p:cNvSpPr>
            <a:spLocks noGrp="1"/>
          </p:cNvSpPr>
          <p:nvPr>
            <p:ph type="ftr" sz="quarter" idx="11"/>
          </p:nvPr>
        </p:nvSpPr>
        <p:spPr/>
        <p:txBody>
          <a:bodyPr/>
          <a:lstStyle/>
          <a:p>
            <a:endParaRPr lang="ru-RU"/>
          </a:p>
        </p:txBody>
      </p:sp>
      <p:sp>
        <p:nvSpPr>
          <p:cNvPr id="7" name="Прямая соединительная линия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Овал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Овал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Номер слайда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6A29598-CDF7-43FA-8895-6BCD7ED08061}" type="slidenum">
              <a:rPr lang="ru-RU" smtClean="0"/>
              <a:pPr/>
              <a:t>‹#›</a:t>
            </a:fld>
            <a:endParaRPr lang="ru-RU"/>
          </a:p>
        </p:txBody>
      </p:sp>
      <p:sp>
        <p:nvSpPr>
          <p:cNvPr id="8" name="Заголовок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ru-RU"/>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6A29598-CDF7-43FA-8895-6BCD7ED08061}"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bg>
      <p:bgRef idx="1001">
        <a:schemeClr val="bg2"/>
      </p:bgRef>
    </p:bg>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Прямая соединительная линия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Овал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6915912" y="3009901"/>
            <a:ext cx="457200" cy="441325"/>
          </a:xfrm>
        </p:spPr>
        <p:txBody>
          <a:bodyPr/>
          <a:lstStyle/>
          <a:p>
            <a:fld id="{56A29598-CDF7-43FA-8895-6BCD7ED08061}" type="slidenum">
              <a:rPr lang="ru-RU" smtClean="0"/>
              <a:pPr/>
              <a:t>‹#›</a:t>
            </a:fld>
            <a:endParaRPr lang="ru-RU"/>
          </a:p>
        </p:txBody>
      </p:sp>
      <p:sp>
        <p:nvSpPr>
          <p:cNvPr id="3" name="Вертикальный текст 2"/>
          <p:cNvSpPr>
            <a:spLocks noGrp="1"/>
          </p:cNvSpPr>
          <p:nvPr>
            <p:ph type="body" orient="vert" idx="1"/>
          </p:nvPr>
        </p:nvSpPr>
        <p:spPr>
          <a:xfrm>
            <a:off x="304800" y="304800"/>
            <a:ext cx="6553200" cy="5821366"/>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2" name="Вертикальный заголовок 1"/>
          <p:cNvSpPr>
            <a:spLocks noGrp="1"/>
          </p:cNvSpPr>
          <p:nvPr>
            <p:ph type="title" orient="vert"/>
          </p:nvPr>
        </p:nvSpPr>
        <p:spPr>
          <a:xfrm>
            <a:off x="7391400" y="304801"/>
            <a:ext cx="1447800" cy="5851525"/>
          </a:xfrm>
        </p:spPr>
        <p:txBody>
          <a:bodyPr vert="eaVert"/>
          <a:lstStyle/>
          <a:p>
            <a:r>
              <a:rPr kumimoji="0" lang="ru-RU"/>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solidFill>
                  <a:schemeClr val="accent3">
                    <a:shade val="75000"/>
                  </a:schemeClr>
                </a:solidFill>
              </a:defRPr>
            </a:lvl1pPr>
          </a:lstStyle>
          <a:p>
            <a:r>
              <a:rPr kumimoji="0" lang="ru-RU"/>
              <a:t>Образец заголовка</a:t>
            </a:r>
            <a:endParaRPr kumimoji="0" lang="en-US"/>
          </a:p>
        </p:txBody>
      </p:sp>
      <p:sp>
        <p:nvSpPr>
          <p:cNvPr id="4" name="Дата 3"/>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a:xfrm>
            <a:off x="4361688" y="1026372"/>
            <a:ext cx="457200" cy="441325"/>
          </a:xfrm>
        </p:spPr>
        <p:txBody>
          <a:bodyPr/>
          <a:lstStyle/>
          <a:p>
            <a:fld id="{56A29598-CDF7-43FA-8895-6BCD7ED08061}" type="slidenum">
              <a:rPr lang="ru-RU" smtClean="0"/>
              <a:pPr/>
              <a:t>‹#›</a:t>
            </a:fld>
            <a:endParaRPr lang="ru-RU"/>
          </a:p>
        </p:txBody>
      </p:sp>
      <p:sp>
        <p:nvSpPr>
          <p:cNvPr id="8" name="Содержимое 7"/>
          <p:cNvSpPr>
            <a:spLocks noGrp="1"/>
          </p:cNvSpPr>
          <p:nvPr>
            <p:ph sz="quarter" idx="1"/>
          </p:nvPr>
        </p:nvSpPr>
        <p:spPr>
          <a:xfrm>
            <a:off x="301752" y="1527048"/>
            <a:ext cx="850392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Прямоугольник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13" name="Прямоугольник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Прямоугольник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Нижний колонтитул 4"/>
          <p:cNvSpPr>
            <a:spLocks noGrp="1"/>
          </p:cNvSpPr>
          <p:nvPr>
            <p:ph type="ftr" sz="quarter" idx="11"/>
          </p:nvPr>
        </p:nvSpPr>
        <p:spPr/>
        <p:txBody>
          <a:bodyPr/>
          <a:lstStyle/>
          <a:p>
            <a:endParaRPr lang="ru-RU"/>
          </a:p>
        </p:txBody>
      </p:sp>
      <p:sp>
        <p:nvSpPr>
          <p:cNvPr id="4" name="Дата 3"/>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8" name="Прямая соединительная линия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Овал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Номер слайда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56A29598-CDF7-43FA-8895-6BCD7ED08061}" type="slidenum">
              <a:rPr lang="ru-RU" smtClean="0"/>
              <a:pPr/>
              <a:t>‹#›</a:t>
            </a:fld>
            <a:endParaRPr lang="ru-RU"/>
          </a:p>
        </p:txBody>
      </p:sp>
      <p:sp>
        <p:nvSpPr>
          <p:cNvPr id="2" name="Заголовок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ru-RU"/>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758952"/>
          </a:xfrm>
        </p:spPr>
        <p:txBody>
          <a:bodyPr/>
          <a:lstStyle/>
          <a:p>
            <a:r>
              <a:rPr kumimoji="0" lang="ru-RU"/>
              <a:t>Образец заголовка</a:t>
            </a:r>
            <a:endParaRPr kumimoji="0" lang="en-US"/>
          </a:p>
        </p:txBody>
      </p:sp>
      <p:sp>
        <p:nvSpPr>
          <p:cNvPr id="5" name="Дата 4"/>
          <p:cNvSpPr>
            <a:spLocks noGrp="1"/>
          </p:cNvSpPr>
          <p:nvPr>
            <p:ph type="dt" sz="half" idx="10"/>
          </p:nvPr>
        </p:nvSpPr>
        <p:spPr>
          <a:xfrm>
            <a:off x="5791200" y="6409944"/>
            <a:ext cx="3044952" cy="365760"/>
          </a:xfrm>
        </p:spPr>
        <p:txBody>
          <a:bodyPr/>
          <a:lstStyle/>
          <a:p>
            <a:fld id="{A7816E9C-C711-47D1-A151-EA3B2A02656A}" type="datetimeFigureOut">
              <a:rPr lang="ru-RU" smtClean="0"/>
              <a:pPr/>
              <a:t>29.03.2023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6A29598-CDF7-43FA-8895-6BCD7ED08061}" type="slidenum">
              <a:rPr lang="ru-RU" smtClean="0"/>
              <a:pPr/>
              <a:t>‹#›</a:t>
            </a:fld>
            <a:endParaRPr lang="ru-RU"/>
          </a:p>
        </p:txBody>
      </p:sp>
      <p:sp>
        <p:nvSpPr>
          <p:cNvPr id="8" name="Прямая соединительная линия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Содержимое 9"/>
          <p:cNvSpPr>
            <a:spLocks noGrp="1"/>
          </p:cNvSpPr>
          <p:nvPr>
            <p:ph sz="half" idx="1"/>
          </p:nvPr>
        </p:nvSpPr>
        <p:spPr>
          <a:xfrm>
            <a:off x="301752" y="1371600"/>
            <a:ext cx="4038600" cy="4681728"/>
          </a:xfrm>
        </p:spPr>
        <p:txBody>
          <a:bodyPr/>
          <a:lstStyle>
            <a:lvl1pPr>
              <a:defRPr sz="2500"/>
            </a:lvl1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2" name="Содержимое 11"/>
          <p:cNvSpPr>
            <a:spLocks noGrp="1"/>
          </p:cNvSpPr>
          <p:nvPr>
            <p:ph sz="half" idx="2"/>
          </p:nvPr>
        </p:nvSpPr>
        <p:spPr>
          <a:xfrm>
            <a:off x="4800600" y="1371600"/>
            <a:ext cx="4038600" cy="4681728"/>
          </a:xfrm>
        </p:spPr>
        <p:txBody>
          <a:bodyPr/>
          <a:lstStyle>
            <a:lvl1pPr>
              <a:defRPr sz="2500"/>
            </a:lvl1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1">
        <a:schemeClr val="bg2"/>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Прямоугольник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Прямоугольник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Прямоугольник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Прямоугольник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оугольник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Текст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Текст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7" name="Дата 6"/>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8" name="Нижний колонтитул 7"/>
          <p:cNvSpPr>
            <a:spLocks noGrp="1"/>
          </p:cNvSpPr>
          <p:nvPr>
            <p:ph type="ftr" sz="quarter" idx="11"/>
          </p:nvPr>
        </p:nvSpPr>
        <p:spPr>
          <a:xfrm>
            <a:off x="304800" y="6409944"/>
            <a:ext cx="3581400" cy="365760"/>
          </a:xfrm>
        </p:spPr>
        <p:txBody>
          <a:bodyPr/>
          <a:lstStyle/>
          <a:p>
            <a:endParaRPr lang="ru-RU"/>
          </a:p>
        </p:txBody>
      </p:sp>
      <p:sp>
        <p:nvSpPr>
          <p:cNvPr id="15" name="Прямая соединительная линия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Содержимое 23"/>
          <p:cNvSpPr>
            <a:spLocks noGrp="1"/>
          </p:cNvSpPr>
          <p:nvPr>
            <p:ph sz="quarter" idx="2"/>
          </p:nvPr>
        </p:nvSpPr>
        <p:spPr>
          <a:xfrm>
            <a:off x="301752" y="2471383"/>
            <a:ext cx="4041648" cy="3818404"/>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6" name="Содержимое 25"/>
          <p:cNvSpPr>
            <a:spLocks noGrp="1"/>
          </p:cNvSpPr>
          <p:nvPr>
            <p:ph sz="quarter" idx="4"/>
          </p:nvPr>
        </p:nvSpPr>
        <p:spPr>
          <a:xfrm>
            <a:off x="4800600" y="2471383"/>
            <a:ext cx="4038600" cy="382219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Овал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Овал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Номер слайда 8"/>
          <p:cNvSpPr>
            <a:spLocks noGrp="1"/>
          </p:cNvSpPr>
          <p:nvPr>
            <p:ph type="sldNum" sz="quarter" idx="12"/>
          </p:nvPr>
        </p:nvSpPr>
        <p:spPr>
          <a:xfrm>
            <a:off x="4343400" y="1042416"/>
            <a:ext cx="457200" cy="441325"/>
          </a:xfrm>
        </p:spPr>
        <p:txBody>
          <a:bodyPr/>
          <a:lstStyle>
            <a:lvl1pPr algn="ctr">
              <a:defRPr/>
            </a:lvl1pPr>
          </a:lstStyle>
          <a:p>
            <a:fld id="{56A29598-CDF7-43FA-8895-6BCD7ED08061}" type="slidenum">
              <a:rPr lang="ru-RU" smtClean="0"/>
              <a:pPr/>
              <a:t>‹#›</a:t>
            </a:fld>
            <a:endParaRPr lang="ru-RU"/>
          </a:p>
        </p:txBody>
      </p:sp>
      <p:sp>
        <p:nvSpPr>
          <p:cNvPr id="23" name="Заголовок 22"/>
          <p:cNvSpPr>
            <a:spLocks noGrp="1"/>
          </p:cNvSpPr>
          <p:nvPr>
            <p:ph type="title"/>
          </p:nvPr>
        </p:nvSpPr>
        <p:spPr/>
        <p:txBody>
          <a:bodyPr rtlCol="0" anchor="b" anchorCtr="0"/>
          <a:lstStyle/>
          <a:p>
            <a:r>
              <a:rPr kumimoji="0" lang="ru-RU"/>
              <a:t>Образец заголовка</a:t>
            </a:r>
            <a:endParaRPr kumimoji="0" lang="en-US"/>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Дата 2"/>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a:xfrm>
            <a:off x="4343400" y="1036020"/>
            <a:ext cx="457200" cy="441325"/>
          </a:xfrm>
        </p:spPr>
        <p:txBody>
          <a:bodyPr/>
          <a:lstStyle/>
          <a:p>
            <a:fld id="{56A29598-CDF7-43FA-8895-6BCD7ED08061}" type="slidenum">
              <a:rPr lang="ru-RU" smtClean="0"/>
              <a:pPr/>
              <a:t>‹#›</a:t>
            </a:fld>
            <a:endParaRPr lang="ru-RU"/>
          </a:p>
        </p:txBody>
      </p:sp>
    </p:spTree>
  </p:cSld>
  <p:clrMapOvr>
    <a:masterClrMapping/>
  </p:clrMapOvr>
  <p:transition spd="slow">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7" name="Прямоугольник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Прямоугольник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Прямоугольник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Прямоугольник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Дата 1"/>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a:xfrm>
            <a:off x="4267200" y="6324600"/>
            <a:ext cx="609600" cy="441324"/>
          </a:xfrm>
        </p:spPr>
        <p:txBody>
          <a:bodyPr/>
          <a:lstStyle>
            <a:lvl1pPr>
              <a:defRPr>
                <a:solidFill>
                  <a:srgbClr val="FFFFFF"/>
                </a:solidFill>
              </a:defRPr>
            </a:lvl1pPr>
          </a:lstStyle>
          <a:p>
            <a:fld id="{56A29598-CDF7-43FA-8895-6BCD7ED08061}" type="slidenum">
              <a:rPr lang="ru-RU" smtClean="0"/>
              <a:pPr/>
              <a:t>‹#›</a:t>
            </a:fld>
            <a:endParaRPr lang="ru-RU"/>
          </a:p>
        </p:txBody>
      </p:sp>
    </p:spTree>
  </p:cSld>
  <p:clrMapOvr>
    <a:masterClrMapping/>
  </p:clrMapOvr>
  <p:transition spd="slow">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9" name="Прямоугольник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Прямоугольник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Прямоугольник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Заголовок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ru-RU"/>
              <a:t>Образец заголовка</a:t>
            </a:r>
            <a:endParaRPr kumimoji="0" lang="en-US"/>
          </a:p>
        </p:txBody>
      </p:sp>
      <p:sp>
        <p:nvSpPr>
          <p:cNvPr id="3" name="Текст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8" name="Прямоугольник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Прямая соединительная линия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Содержимое 19"/>
          <p:cNvSpPr>
            <a:spLocks noGrp="1"/>
          </p:cNvSpPr>
          <p:nvPr>
            <p:ph sz="quarter" idx="1"/>
          </p:nvPr>
        </p:nvSpPr>
        <p:spPr>
          <a:xfrm>
            <a:off x="3124200" y="685800"/>
            <a:ext cx="5638800" cy="54102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Овал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Овал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56A29598-CDF7-43FA-8895-6BCD7ED08061}" type="slidenum">
              <a:rPr lang="ru-RU" smtClean="0"/>
              <a:pPr/>
              <a:t>‹#›</a:t>
            </a:fld>
            <a:endParaRPr lang="ru-RU"/>
          </a:p>
        </p:txBody>
      </p:sp>
      <p:sp>
        <p:nvSpPr>
          <p:cNvPr id="21" name="Прямоугольник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p:txBody>
          <a:bodyPr/>
          <a:lstStyle/>
          <a:p>
            <a:fld id="{A7816E9C-C711-47D1-A151-EA3B2A02656A}" type="datetimeFigureOut">
              <a:rPr lang="ru-RU" smtClean="0"/>
              <a:pPr/>
              <a:t>29.03.2023</a:t>
            </a:fld>
            <a:endParaRPr lang="ru-RU"/>
          </a:p>
        </p:txBody>
      </p:sp>
      <p:sp>
        <p:nvSpPr>
          <p:cNvPr id="6" name="Нижний колонтитул 5"/>
          <p:cNvSpPr>
            <a:spLocks noGrp="1"/>
          </p:cNvSpPr>
          <p:nvPr>
            <p:ph type="ftr" sz="quarter" idx="11"/>
          </p:nvPr>
        </p:nvSpPr>
        <p:spPr>
          <a:xfrm>
            <a:off x="301752" y="6410848"/>
            <a:ext cx="3383280" cy="365760"/>
          </a:xfrm>
        </p:spPr>
        <p:txBody>
          <a:bodyPr/>
          <a:lstStyle/>
          <a:p>
            <a:endParaRPr lang="ru-RU"/>
          </a:p>
        </p:txBody>
      </p:sp>
    </p:spTree>
  </p:cSld>
  <p:clrMapOvr>
    <a:overrideClrMapping bg1="lt1" tx1="dk1" bg2="lt2" tx2="dk2" accent1="accent1" accent2="accent2" accent3="accent3" accent4="accent4" accent5="accent5" accent6="accent6" hlink="hlink" folHlink="folHlink"/>
  </p:clrMapOvr>
  <p:transition spd="slow">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1" name="Прямая соединительная линия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Прямоугольник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Прямоугольник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Прямоугольник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Прямоугольник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Овал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Овал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Номер слайда 6"/>
          <p:cNvSpPr>
            <a:spLocks noGrp="1"/>
          </p:cNvSpPr>
          <p:nvPr>
            <p:ph type="sldNum" sz="quarter" idx="12"/>
          </p:nvPr>
        </p:nvSpPr>
        <p:spPr>
          <a:xfrm>
            <a:off x="1371600" y="312738"/>
            <a:ext cx="457200" cy="441325"/>
          </a:xfrm>
        </p:spPr>
        <p:txBody>
          <a:bodyPr/>
          <a:lstStyle/>
          <a:p>
            <a:fld id="{56A29598-CDF7-43FA-8895-6BCD7ED08061}" type="slidenum">
              <a:rPr lang="ru-RU" smtClean="0"/>
              <a:pPr/>
              <a:t>‹#›</a:t>
            </a:fld>
            <a:endParaRPr lang="ru-RU"/>
          </a:p>
        </p:txBody>
      </p:sp>
      <p:sp>
        <p:nvSpPr>
          <p:cNvPr id="2" name="Заголовок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ru-RU"/>
              <a:t>Образец заголовка</a:t>
            </a:r>
            <a:endParaRPr kumimoji="0" lang="en-US"/>
          </a:p>
        </p:txBody>
      </p:sp>
      <p:sp>
        <p:nvSpPr>
          <p:cNvPr id="3" name="Рисунок 2"/>
          <p:cNvSpPr>
            <a:spLocks noGrp="1"/>
          </p:cNvSpPr>
          <p:nvPr>
            <p:ph type="pic" idx="1"/>
          </p:nvPr>
        </p:nvSpPr>
        <p:spPr>
          <a:xfrm>
            <a:off x="3000375" y="609600"/>
            <a:ext cx="5867400" cy="4267200"/>
          </a:xfrm>
        </p:spPr>
        <p:txBody>
          <a:bodyPr/>
          <a:lstStyle>
            <a:lvl1pPr marL="0" indent="0">
              <a:buNone/>
              <a:defRPr sz="3200"/>
            </a:lvl1pPr>
          </a:lstStyle>
          <a:p>
            <a:r>
              <a:rPr kumimoji="0" lang="ru-RU"/>
              <a:t>Вставка рисунка</a:t>
            </a:r>
            <a:endParaRPr kumimoji="0" lang="en-US" dirty="0"/>
          </a:p>
        </p:txBody>
      </p:sp>
      <p:sp>
        <p:nvSpPr>
          <p:cNvPr id="4" name="Текст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22" name="Прямоугольник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Дата 4"/>
          <p:cNvSpPr>
            <a:spLocks noGrp="1"/>
          </p:cNvSpPr>
          <p:nvPr>
            <p:ph type="dt" sz="half" idx="10"/>
          </p:nvPr>
        </p:nvSpPr>
        <p:spPr>
          <a:xfrm>
            <a:off x="5788152" y="6404984"/>
            <a:ext cx="3044952" cy="365760"/>
          </a:xfrm>
        </p:spPr>
        <p:txBody>
          <a:bodyPr/>
          <a:lstStyle/>
          <a:p>
            <a:fld id="{A7816E9C-C711-47D1-A151-EA3B2A02656A}" type="datetimeFigureOut">
              <a:rPr lang="ru-RU" smtClean="0"/>
              <a:pPr/>
              <a:t>29.03.2023</a:t>
            </a:fld>
            <a:endParaRPr lang="ru-RU"/>
          </a:p>
        </p:txBody>
      </p:sp>
      <p:sp>
        <p:nvSpPr>
          <p:cNvPr id="6" name="Нижний колонтитул 5"/>
          <p:cNvSpPr>
            <a:spLocks noGrp="1"/>
          </p:cNvSpPr>
          <p:nvPr>
            <p:ph type="ftr" sz="quarter" idx="11"/>
          </p:nvPr>
        </p:nvSpPr>
        <p:spPr>
          <a:xfrm>
            <a:off x="301752" y="6410848"/>
            <a:ext cx="3584448" cy="365760"/>
          </a:xfrm>
        </p:spPr>
        <p:txBody>
          <a:bodyPr/>
          <a:lstStyle/>
          <a:p>
            <a:endParaRPr lang="ru-RU"/>
          </a:p>
        </p:txBody>
      </p:sp>
    </p:spTree>
  </p:cSld>
  <p:clrMapOvr>
    <a:masterClrMapping/>
  </p:clrMapOvr>
  <p:transition spd="slow">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Прямоугольник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Прямоугольник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Прямоугольник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Прямоугольник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Прямоугольник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Дата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7816E9C-C711-47D1-A151-EA3B2A02656A}" type="datetimeFigureOut">
              <a:rPr lang="ru-RU" smtClean="0"/>
              <a:pPr/>
              <a:t>29.03.2023</a:t>
            </a:fld>
            <a:endParaRPr lang="ru-RU"/>
          </a:p>
        </p:txBody>
      </p:sp>
      <p:sp>
        <p:nvSpPr>
          <p:cNvPr id="3" name="Нижний колонтитул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ru-RU"/>
          </a:p>
        </p:txBody>
      </p:sp>
      <p:sp>
        <p:nvSpPr>
          <p:cNvPr id="8" name="Прямоугольник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Прямая соединительная линия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Овал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Овал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Номер слайда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56A29598-CDF7-43FA-8895-6BCD7ED08061}" type="slidenum">
              <a:rPr lang="ru-RU" smtClean="0"/>
              <a:pPr/>
              <a:t>‹#›</a:t>
            </a:fld>
            <a:endParaRPr lang="ru-RU"/>
          </a:p>
        </p:txBody>
      </p:sp>
      <p:sp>
        <p:nvSpPr>
          <p:cNvPr id="22" name="Заголовок 21"/>
          <p:cNvSpPr>
            <a:spLocks noGrp="1"/>
          </p:cNvSpPr>
          <p:nvPr>
            <p:ph type="title"/>
          </p:nvPr>
        </p:nvSpPr>
        <p:spPr>
          <a:xfrm>
            <a:off x="301752" y="228600"/>
            <a:ext cx="8534400" cy="758952"/>
          </a:xfrm>
          <a:prstGeom prst="rect">
            <a:avLst/>
          </a:prstGeom>
        </p:spPr>
        <p:txBody>
          <a:bodyPr vert="horz" anchor="b">
            <a:normAutofit/>
          </a:bodyPr>
          <a:lstStyle/>
          <a:p>
            <a:r>
              <a:rPr kumimoji="0" lang="ru-RU"/>
              <a:t>Образец заголовка</a:t>
            </a:r>
            <a:endParaRPr kumimoji="0" lang="en-US"/>
          </a:p>
        </p:txBody>
      </p:sp>
      <p:sp>
        <p:nvSpPr>
          <p:cNvPr id="13" name="Текст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spd="slow">
    <p:cover dir="d"/>
  </p:transition>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image" Target="../media/image42.jpeg"/><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3.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g"/></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9" Type="http://schemas.openxmlformats.org/officeDocument/2006/relationships/image" Target="../media/image70.jpeg"/></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3.xml"/><Relationship Id="rId6" Type="http://schemas.openxmlformats.org/officeDocument/2006/relationships/image" Target="../media/image78.jp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9.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7" Type="http://schemas.microsoft.com/office/2007/relationships/hdphoto" Target="../media/hdphoto2.wdp"/><Relationship Id="rId2" Type="http://schemas.openxmlformats.org/officeDocument/2006/relationships/image" Target="../media/image24.jpg"/><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Содержимое 4" descr="Рисунок1.png"/>
          <p:cNvPicPr>
            <a:picLocks noChangeAspect="1"/>
          </p:cNvPicPr>
          <p:nvPr/>
        </p:nvPicPr>
        <p:blipFill>
          <a:blip r:embed="rId3" cstate="print"/>
          <a:stretch>
            <a:fillRect/>
          </a:stretch>
        </p:blipFill>
        <p:spPr>
          <a:xfrm>
            <a:off x="1180377" y="1621252"/>
            <a:ext cx="6271944" cy="4356044"/>
          </a:xfrm>
          <a:prstGeom prst="rect">
            <a:avLst/>
          </a:prstGeom>
        </p:spPr>
      </p:pic>
      <p:sp>
        <p:nvSpPr>
          <p:cNvPr id="2" name="Заголовок 1"/>
          <p:cNvSpPr txBox="1">
            <a:spLocks/>
          </p:cNvSpPr>
          <p:nvPr/>
        </p:nvSpPr>
        <p:spPr>
          <a:xfrm>
            <a:off x="251520" y="908720"/>
            <a:ext cx="8745117" cy="4464495"/>
          </a:xfrm>
          <a:prstGeom prst="rect">
            <a:avLst/>
          </a:prstGeom>
        </p:spPr>
        <p:txBody>
          <a:bodyPr>
            <a:normAutofit lnSpcReduction="10000"/>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ru-RU" sz="3200" b="1" dirty="0">
                <a:solidFill>
                  <a:srgbClr val="C00000"/>
                </a:solidFill>
              </a:rPr>
              <a:t>Отчет</a:t>
            </a:r>
            <a:endParaRPr lang="ru-RU" sz="3200" dirty="0">
              <a:solidFill>
                <a:srgbClr val="C00000"/>
              </a:solidFill>
            </a:endParaRPr>
          </a:p>
          <a:p>
            <a:r>
              <a:rPr lang="ru-RU" sz="3200" b="1" dirty="0">
                <a:solidFill>
                  <a:srgbClr val="C00000"/>
                </a:solidFill>
              </a:rPr>
              <a:t>о результатах деятельности администрации муниципального образования Куйтунский район, о ходе исполнения плана мероприятий стратегии социально-экономического развития муниципального образования Куйтунский район </a:t>
            </a:r>
            <a:endParaRPr lang="ru-RU" sz="3200" dirty="0">
              <a:solidFill>
                <a:srgbClr val="C00000"/>
              </a:solidFill>
            </a:endParaRPr>
          </a:p>
          <a:p>
            <a:r>
              <a:rPr lang="ru-RU" sz="3200" b="1" dirty="0">
                <a:solidFill>
                  <a:srgbClr val="C00000"/>
                </a:solidFill>
              </a:rPr>
              <a:t>за 2022г.</a:t>
            </a:r>
            <a:r>
              <a:rPr lang="ru-RU" sz="3200" dirty="0">
                <a:solidFill>
                  <a:srgbClr val="C00000"/>
                </a:solidFill>
              </a:rPr>
              <a:t> </a:t>
            </a:r>
            <a:r>
              <a:rPr lang="ru-RU" sz="3600" dirty="0">
                <a:solidFill>
                  <a:srgbClr val="C00000"/>
                </a:solidFill>
              </a:rPr>
              <a:t> </a:t>
            </a:r>
          </a:p>
        </p:txBody>
      </p:sp>
    </p:spTree>
    <p:extLst>
      <p:ext uri="{BB962C8B-B14F-4D97-AF65-F5344CB8AC3E}">
        <p14:creationId xmlns:p14="http://schemas.microsoft.com/office/powerpoint/2010/main" val="1113471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5" name="Заголовок 4"/>
          <p:cNvSpPr>
            <a:spLocks noGrp="1"/>
          </p:cNvSpPr>
          <p:nvPr>
            <p:ph type="title"/>
          </p:nvPr>
        </p:nvSpPr>
        <p:spPr/>
        <p:txBody>
          <a:bodyPr>
            <a:normAutofit fontScale="90000"/>
          </a:bodyPr>
          <a:lstStyle/>
          <a:p>
            <a:r>
              <a:rPr lang="ru-RU" sz="1500" b="1" dirty="0">
                <a:solidFill>
                  <a:schemeClr val="tx1"/>
                </a:solidFill>
              </a:rPr>
              <a:t>МКУ «Комитет по управлению муниципальным имуществом и градостроительству администрации муниципального образования </a:t>
            </a:r>
            <a:r>
              <a:rPr lang="ru-RU" sz="1500" b="1" dirty="0" err="1">
                <a:solidFill>
                  <a:schemeClr val="tx1"/>
                </a:solidFill>
              </a:rPr>
              <a:t>Куйтунский</a:t>
            </a:r>
            <a:r>
              <a:rPr lang="ru-RU" sz="1500" b="1" dirty="0">
                <a:solidFill>
                  <a:schemeClr val="tx1"/>
                </a:solidFill>
              </a:rPr>
              <a:t> район»</a:t>
            </a:r>
          </a:p>
        </p:txBody>
      </p:sp>
      <p:pic>
        <p:nvPicPr>
          <p:cNvPr id="6" name="Объект 2">
            <a:extLst>
              <a:ext uri="{FF2B5EF4-FFF2-40B4-BE49-F238E27FC236}">
                <a16:creationId xmlns:a16="http://schemas.microsoft.com/office/drawing/2014/main" id="{46FFF8AC-2207-4142-84B5-A183D860844B}"/>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79512" y="987552"/>
            <a:ext cx="5281321" cy="3520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Прямоугольник 7"/>
          <p:cNvSpPr/>
          <p:nvPr/>
        </p:nvSpPr>
        <p:spPr>
          <a:xfrm>
            <a:off x="179513" y="4653136"/>
            <a:ext cx="8856983" cy="1815882"/>
          </a:xfrm>
          <a:prstGeom prst="rect">
            <a:avLst/>
          </a:prstGeom>
          <a:blipFill>
            <a:blip r:embed="rId2"/>
            <a:tile tx="0" ty="0" sx="100000" sy="100000" flip="none" algn="tl"/>
          </a:blipFill>
        </p:spPr>
        <p:txBody>
          <a:bodyPr wrap="square">
            <a:spAutoFit/>
          </a:bodyPr>
          <a:lstStyle/>
          <a:p>
            <a:r>
              <a:rPr lang="ru-RU" sz="1400" dirty="0"/>
              <a:t>Генеральные планы 13 сельских поселений (</a:t>
            </a:r>
            <a:r>
              <a:rPr lang="ru-RU" sz="1400" dirty="0" err="1"/>
              <a:t>Алкинское</a:t>
            </a:r>
            <a:r>
              <a:rPr lang="ru-RU" sz="1400" dirty="0"/>
              <a:t>, Иркутское, </a:t>
            </a:r>
            <a:r>
              <a:rPr lang="ru-RU" sz="1400" dirty="0" err="1"/>
              <a:t>Каразейское</a:t>
            </a:r>
            <a:r>
              <a:rPr lang="ru-RU" sz="1400" dirty="0"/>
              <a:t>, </a:t>
            </a:r>
            <a:r>
              <a:rPr lang="ru-RU" sz="1400" dirty="0" err="1"/>
              <a:t>Тулюшское</a:t>
            </a:r>
            <a:r>
              <a:rPr lang="ru-RU" sz="1400" dirty="0"/>
              <a:t>, </a:t>
            </a:r>
            <a:r>
              <a:rPr lang="ru-RU" sz="1400" dirty="0" err="1"/>
              <a:t>Большекашелакское</a:t>
            </a:r>
            <a:r>
              <a:rPr lang="ru-RU" sz="1400" dirty="0"/>
              <a:t>, </a:t>
            </a:r>
            <a:r>
              <a:rPr lang="ru-RU" sz="1400" dirty="0" err="1"/>
              <a:t>Кундуйское</a:t>
            </a:r>
            <a:r>
              <a:rPr lang="ru-RU" sz="1400" dirty="0"/>
              <a:t>, </a:t>
            </a:r>
            <a:r>
              <a:rPr lang="ru-RU" sz="1400" dirty="0" err="1"/>
              <a:t>Лермонтовское</a:t>
            </a:r>
            <a:r>
              <a:rPr lang="ru-RU" sz="1400" dirty="0"/>
              <a:t>, </a:t>
            </a:r>
            <a:r>
              <a:rPr lang="ru-RU" sz="1400" dirty="0" err="1"/>
              <a:t>Уховское</a:t>
            </a:r>
            <a:r>
              <a:rPr lang="ru-RU" sz="1400" dirty="0"/>
              <a:t>, </a:t>
            </a:r>
            <a:r>
              <a:rPr lang="ru-RU" sz="1400" dirty="0" err="1"/>
              <a:t>Харикское</a:t>
            </a:r>
            <a:r>
              <a:rPr lang="ru-RU" sz="1400" dirty="0"/>
              <a:t>, </a:t>
            </a:r>
            <a:r>
              <a:rPr lang="ru-RU" sz="1400" dirty="0" err="1"/>
              <a:t>Чеботарихинское</a:t>
            </a:r>
            <a:r>
              <a:rPr lang="ru-RU" sz="1400" dirty="0"/>
              <a:t>, </a:t>
            </a:r>
            <a:r>
              <a:rPr lang="ru-RU" sz="1400" dirty="0" err="1"/>
              <a:t>Мингатуйское</a:t>
            </a:r>
            <a:r>
              <a:rPr lang="ru-RU" sz="1400" dirty="0"/>
              <a:t>, </a:t>
            </a:r>
            <a:r>
              <a:rPr lang="ru-RU" sz="1400" dirty="0" err="1"/>
              <a:t>Новотельбинское</a:t>
            </a:r>
            <a:r>
              <a:rPr lang="ru-RU" sz="1400" dirty="0"/>
              <a:t>, </a:t>
            </a:r>
            <a:r>
              <a:rPr lang="ru-RU" sz="1400" dirty="0" err="1"/>
              <a:t>Панагинское</a:t>
            </a:r>
            <a:r>
              <a:rPr lang="ru-RU" sz="1400" dirty="0"/>
              <a:t>) приведены в соответствие с требованиями градостроительного законодательства в следующих частях:</a:t>
            </a:r>
          </a:p>
          <a:p>
            <a:r>
              <a:rPr lang="ru-RU" sz="1400" dirty="0"/>
              <a:t>- откорректировано местоположение функциональных зон;</a:t>
            </a:r>
          </a:p>
          <a:p>
            <a:r>
              <a:rPr lang="ru-RU" sz="1400" dirty="0"/>
              <a:t>- откорректированы границы населенных пунктов;</a:t>
            </a:r>
          </a:p>
          <a:p>
            <a:r>
              <a:rPr lang="ru-RU" sz="1400" dirty="0"/>
              <a:t>- предусмотрено размещение объектов местного значения поселений, муниципального района в соответствии с утвержденными программами. </a:t>
            </a:r>
          </a:p>
        </p:txBody>
      </p:sp>
      <p:sp>
        <p:nvSpPr>
          <p:cNvPr id="2" name="Прямоугольник 1"/>
          <p:cNvSpPr/>
          <p:nvPr/>
        </p:nvSpPr>
        <p:spPr>
          <a:xfrm>
            <a:off x="5460833" y="987551"/>
            <a:ext cx="3497559" cy="3539430"/>
          </a:xfrm>
          <a:prstGeom prst="rect">
            <a:avLst/>
          </a:prstGeom>
          <a:blipFill>
            <a:blip r:embed="rId2"/>
            <a:tile tx="0" ty="0" sx="100000" sy="100000" flip="none" algn="tl"/>
          </a:blipFill>
        </p:spPr>
        <p:txBody>
          <a:bodyPr wrap="square">
            <a:spAutoFit/>
          </a:bodyPr>
          <a:lstStyle/>
          <a:p>
            <a:r>
              <a:rPr lang="ru-RU" sz="1400" dirty="0"/>
              <a:t>Правила землепользования и застройки </a:t>
            </a:r>
            <a:r>
              <a:rPr lang="ru-RU" sz="1400" dirty="0" err="1"/>
              <a:t>Андрюшинского</a:t>
            </a:r>
            <a:r>
              <a:rPr lang="ru-RU" sz="1400" dirty="0"/>
              <a:t>, </a:t>
            </a:r>
            <a:r>
              <a:rPr lang="ru-RU" sz="1400" dirty="0" err="1"/>
              <a:t>Барлукского</a:t>
            </a:r>
            <a:r>
              <a:rPr lang="ru-RU" sz="1400" dirty="0"/>
              <a:t>, </a:t>
            </a:r>
            <a:r>
              <a:rPr lang="ru-RU" sz="1400" dirty="0" err="1"/>
              <a:t>Карымского</a:t>
            </a:r>
            <a:r>
              <a:rPr lang="ru-RU" sz="1400" dirty="0"/>
              <a:t>, Ленинского, </a:t>
            </a:r>
            <a:r>
              <a:rPr lang="ru-RU" sz="1400" dirty="0" err="1"/>
              <a:t>Уянского</a:t>
            </a:r>
            <a:r>
              <a:rPr lang="ru-RU" sz="1400" dirty="0"/>
              <a:t>, </a:t>
            </a:r>
            <a:r>
              <a:rPr lang="ru-RU" sz="1400" dirty="0" err="1"/>
              <a:t>Усть-Кадинского</a:t>
            </a:r>
            <a:r>
              <a:rPr lang="ru-RU" sz="1400" dirty="0"/>
              <a:t>, </a:t>
            </a:r>
            <a:r>
              <a:rPr lang="ru-RU" sz="1400" dirty="0" err="1"/>
              <a:t>Алкинского</a:t>
            </a:r>
            <a:r>
              <a:rPr lang="ru-RU" sz="1400" dirty="0"/>
              <a:t>, Иркутского, </a:t>
            </a:r>
            <a:r>
              <a:rPr lang="ru-RU" sz="1400" dirty="0" err="1"/>
              <a:t>Каразейского</a:t>
            </a:r>
            <a:r>
              <a:rPr lang="ru-RU" sz="1400" dirty="0"/>
              <a:t>, </a:t>
            </a:r>
            <a:r>
              <a:rPr lang="ru-RU" sz="1400" dirty="0" err="1"/>
              <a:t>Тулюшского</a:t>
            </a:r>
            <a:r>
              <a:rPr lang="ru-RU" sz="1400" dirty="0"/>
              <a:t>, </a:t>
            </a:r>
            <a:r>
              <a:rPr lang="ru-RU" sz="1400" dirty="0" err="1"/>
              <a:t>Большекашелакского</a:t>
            </a:r>
            <a:r>
              <a:rPr lang="ru-RU" sz="1400" dirty="0"/>
              <a:t>, </a:t>
            </a:r>
            <a:r>
              <a:rPr lang="ru-RU" sz="1400" dirty="0" err="1"/>
              <a:t>Кундуйского</a:t>
            </a:r>
            <a:r>
              <a:rPr lang="ru-RU" sz="1400" dirty="0"/>
              <a:t>, </a:t>
            </a:r>
            <a:r>
              <a:rPr lang="ru-RU" sz="1400" dirty="0" err="1"/>
              <a:t>Лермонтовского</a:t>
            </a:r>
            <a:r>
              <a:rPr lang="ru-RU" sz="1400" dirty="0"/>
              <a:t>, </a:t>
            </a:r>
            <a:r>
              <a:rPr lang="ru-RU" sz="1400" dirty="0" err="1"/>
              <a:t>Уховского</a:t>
            </a:r>
            <a:r>
              <a:rPr lang="ru-RU" sz="1400" dirty="0"/>
              <a:t>, </a:t>
            </a:r>
            <a:r>
              <a:rPr lang="ru-RU" sz="1400" dirty="0" err="1"/>
              <a:t>Харикского</a:t>
            </a:r>
            <a:r>
              <a:rPr lang="ru-RU" sz="1400" dirty="0"/>
              <a:t>, </a:t>
            </a:r>
            <a:r>
              <a:rPr lang="ru-RU" sz="1400" dirty="0" err="1"/>
              <a:t>Чеботарихинского</a:t>
            </a:r>
            <a:r>
              <a:rPr lang="ru-RU" sz="1400" dirty="0"/>
              <a:t>, </a:t>
            </a:r>
            <a:r>
              <a:rPr lang="ru-RU" sz="1400" dirty="0" err="1"/>
              <a:t>Мингатуйского</a:t>
            </a:r>
            <a:r>
              <a:rPr lang="ru-RU" sz="1400" dirty="0"/>
              <a:t>, </a:t>
            </a:r>
            <a:r>
              <a:rPr lang="ru-RU" sz="1400" dirty="0" err="1"/>
              <a:t>Новотельбинского</a:t>
            </a:r>
            <a:r>
              <a:rPr lang="ru-RU" sz="1400" dirty="0"/>
              <a:t>, </a:t>
            </a:r>
            <a:r>
              <a:rPr lang="ru-RU" sz="1400" dirty="0" err="1"/>
              <a:t>Панагинского</a:t>
            </a:r>
            <a:endParaRPr lang="ru-RU" sz="1400" dirty="0"/>
          </a:p>
          <a:p>
            <a:r>
              <a:rPr lang="ru-RU" sz="1400" dirty="0"/>
              <a:t> сельских поселений приведены в соответствие с требованиями градостроительного законодательства, откорректированы границы территориальных зон для их постановки на кадастровый учет</a:t>
            </a:r>
          </a:p>
        </p:txBody>
      </p:sp>
    </p:spTree>
    <p:extLst>
      <p:ext uri="{BB962C8B-B14F-4D97-AF65-F5344CB8AC3E}">
        <p14:creationId xmlns:p14="http://schemas.microsoft.com/office/powerpoint/2010/main" val="331994865"/>
      </p:ext>
    </p:extLst>
  </p:cSld>
  <p:clrMapOvr>
    <a:masterClrMapping/>
  </p:clrMapOvr>
  <p:transition spd="slow">
    <p:cover dir="d"/>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536104"/>
          </a:xfrm>
        </p:spPr>
        <p:txBody>
          <a:bodyPr>
            <a:normAutofit fontScale="90000"/>
          </a:bodyPr>
          <a:lstStyle/>
          <a:p>
            <a:r>
              <a:rPr lang="ru-RU" dirty="0">
                <a:solidFill>
                  <a:schemeClr val="tx1"/>
                </a:solidFill>
              </a:rPr>
              <a:t>Ремонты котельного оборудования</a:t>
            </a:r>
          </a:p>
        </p:txBody>
      </p:sp>
      <p:pic>
        <p:nvPicPr>
          <p:cNvPr id="5" name="Объект 5">
            <a:extLst>
              <a:ext uri="{FF2B5EF4-FFF2-40B4-BE49-F238E27FC236}">
                <a16:creationId xmlns:a16="http://schemas.microsoft.com/office/drawing/2014/main" id="{710D0974-842D-4DCF-B07A-26A28269A0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17923" y="1556077"/>
            <a:ext cx="5561857" cy="4392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a:extLst>
              <a:ext uri="{FF2B5EF4-FFF2-40B4-BE49-F238E27FC236}">
                <a16:creationId xmlns:a16="http://schemas.microsoft.com/office/drawing/2014/main" id="{53DAFA0B-F097-4CF3-A876-2751BABFA3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9250" y="987552"/>
            <a:ext cx="4392488" cy="292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Объект 7">
            <a:extLst>
              <a:ext uri="{FF2B5EF4-FFF2-40B4-BE49-F238E27FC236}">
                <a16:creationId xmlns:a16="http://schemas.microsoft.com/office/drawing/2014/main" id="{8BB34249-7D1D-42A9-A6D3-8C5D13DD6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3573016"/>
            <a:ext cx="4680520" cy="3120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4279493"/>
      </p:ext>
    </p:extLst>
  </p:cSld>
  <p:clrMapOvr>
    <a:masterClrMapping/>
  </p:clrMapOvr>
  <p:transition spd="slow">
    <p:cover dir="d"/>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CB51B0-30B9-4013-92B4-4A15BA92DC07}"/>
              </a:ext>
            </a:extLst>
          </p:cNvPr>
          <p:cNvSpPr>
            <a:spLocks noGrp="1"/>
          </p:cNvSpPr>
          <p:nvPr>
            <p:ph type="title"/>
          </p:nvPr>
        </p:nvSpPr>
        <p:spPr>
          <a:xfrm>
            <a:off x="179512" y="-15546"/>
            <a:ext cx="8784976" cy="852258"/>
          </a:xfrm>
        </p:spPr>
        <p:txBody>
          <a:bodyPr>
            <a:noAutofit/>
          </a:bodyPr>
          <a:lstStyle/>
          <a:p>
            <a:r>
              <a:rPr lang="ru-RU" sz="1500" dirty="0">
                <a:solidFill>
                  <a:schemeClr val="tx1"/>
                </a:solidFill>
              </a:rPr>
              <a:t>Для людей с ограниченными возможностями здоровья за счет средств местного бюджета приобретены 3 жилых помещения общей стоимостью 2,2 млн. рублей.</a:t>
            </a:r>
          </a:p>
        </p:txBody>
      </p:sp>
      <p:pic>
        <p:nvPicPr>
          <p:cNvPr id="6" name="Объект 5">
            <a:extLst>
              <a:ext uri="{FF2B5EF4-FFF2-40B4-BE49-F238E27FC236}">
                <a16:creationId xmlns:a16="http://schemas.microsoft.com/office/drawing/2014/main" id="{4F5C04FA-E956-4549-BAF5-7104C7FE3B8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10706" y="1844824"/>
            <a:ext cx="6314897" cy="4716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Объект 7">
            <a:extLst>
              <a:ext uri="{FF2B5EF4-FFF2-40B4-BE49-F238E27FC236}">
                <a16:creationId xmlns:a16="http://schemas.microsoft.com/office/drawing/2014/main" id="{7CBF5950-C684-419B-8B8B-3DB0A4CCE75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076825" y="1196752"/>
            <a:ext cx="3657600" cy="2579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451632"/>
      </p:ext>
    </p:extLst>
  </p:cSld>
  <p:clrMapOvr>
    <a:masterClrMapping/>
  </p:clrMapOvr>
  <p:transition spd="slow">
    <p:cover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53190" y="332656"/>
            <a:ext cx="8823466" cy="734095"/>
          </a:xfrm>
        </p:spPr>
        <p:style>
          <a:lnRef idx="1">
            <a:schemeClr val="accent2"/>
          </a:lnRef>
          <a:fillRef idx="2">
            <a:schemeClr val="accent2"/>
          </a:fillRef>
          <a:effectRef idx="1">
            <a:schemeClr val="accent2"/>
          </a:effectRef>
          <a:fontRef idx="minor">
            <a:schemeClr val="dk1"/>
          </a:fontRef>
        </p:style>
        <p:txBody>
          <a:bodyPr/>
          <a:lstStyle/>
          <a:p>
            <a:pPr algn="ctr"/>
            <a:r>
              <a:rPr lang="ru-RU" sz="2400" dirty="0">
                <a:solidFill>
                  <a:srgbClr val="0070C0"/>
                </a:solidFill>
                <a:latin typeface="Times New Roman" panose="02020603050405020304" pitchFamily="18" charset="0"/>
                <a:cs typeface="Times New Roman" panose="02020603050405020304" pitchFamily="18" charset="0"/>
              </a:rPr>
              <a:t>НАРОДНЫЕ ИНИЦИАТИВЫ 2022 – 23,8 млн. руб.</a:t>
            </a:r>
          </a:p>
        </p:txBody>
      </p:sp>
      <p:pic>
        <p:nvPicPr>
          <p:cNvPr id="14" name="Объект 11">
            <a:extLst>
              <a:ext uri="{FF2B5EF4-FFF2-40B4-BE49-F238E27FC236}">
                <a16:creationId xmlns:a16="http://schemas.microsoft.com/office/drawing/2014/main" id="{3FA67F85-546B-4317-8365-6B683D2E360C}"/>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6923" t="16154" r="13846" b="11154"/>
          <a:stretch/>
        </p:blipFill>
        <p:spPr>
          <a:xfrm>
            <a:off x="191305" y="1072844"/>
            <a:ext cx="1932424" cy="2705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Рисунок 15">
            <a:extLst>
              <a:ext uri="{FF2B5EF4-FFF2-40B4-BE49-F238E27FC236}">
                <a16:creationId xmlns:a16="http://schemas.microsoft.com/office/drawing/2014/main" id="{E7D71CB1-1422-4F59-B0E5-D850C65586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00" r="13636" b="37127"/>
          <a:stretch/>
        </p:blipFill>
        <p:spPr>
          <a:xfrm>
            <a:off x="2173757" y="1074387"/>
            <a:ext cx="2470252" cy="3139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id="{FB0C37B2-215F-49CE-9901-97A123F8B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4008" y="3483006"/>
            <a:ext cx="4308687" cy="3231515"/>
          </a:xfrm>
          <a:prstGeom prst="rect">
            <a:avLst/>
          </a:prstGeom>
        </p:spPr>
      </p:pic>
      <p:pic>
        <p:nvPicPr>
          <p:cNvPr id="6" name="Рисунок 5">
            <a:extLst>
              <a:ext uri="{FF2B5EF4-FFF2-40B4-BE49-F238E27FC236}">
                <a16:creationId xmlns:a16="http://schemas.microsoft.com/office/drawing/2014/main" id="{288AC15E-EB07-4C7C-905E-ACD53C048A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0834" y="4208645"/>
            <a:ext cx="1883173" cy="2510897"/>
          </a:xfrm>
          <a:prstGeom prst="rect">
            <a:avLst/>
          </a:prstGeom>
        </p:spPr>
      </p:pic>
      <p:pic>
        <p:nvPicPr>
          <p:cNvPr id="8" name="Рисунок 7">
            <a:extLst>
              <a:ext uri="{FF2B5EF4-FFF2-40B4-BE49-F238E27FC236}">
                <a16:creationId xmlns:a16="http://schemas.microsoft.com/office/drawing/2014/main" id="{9F715B3C-C845-4A86-AF13-DDE3A4EC95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190" y="3778238"/>
            <a:ext cx="2508488" cy="2935534"/>
          </a:xfrm>
          <a:prstGeom prst="rect">
            <a:avLst/>
          </a:prstGeom>
        </p:spPr>
      </p:pic>
      <p:pic>
        <p:nvPicPr>
          <p:cNvPr id="10" name="Рисунок 9">
            <a:extLst>
              <a:ext uri="{FF2B5EF4-FFF2-40B4-BE49-F238E27FC236}">
                <a16:creationId xmlns:a16="http://schemas.microsoft.com/office/drawing/2014/main" id="{82E0705D-DB3F-4352-A5BB-F6B85EFE66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7970" y="1066751"/>
            <a:ext cx="4308686" cy="2352460"/>
          </a:xfrm>
          <a:prstGeom prst="rect">
            <a:avLst/>
          </a:prstGeom>
        </p:spPr>
      </p:pic>
    </p:spTree>
    <p:extLst>
      <p:ext uri="{BB962C8B-B14F-4D97-AF65-F5344CB8AC3E}">
        <p14:creationId xmlns:p14="http://schemas.microsoft.com/office/powerpoint/2010/main" val="2282869379"/>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ИНВЕСТИЦИИ</a:t>
            </a:r>
          </a:p>
        </p:txBody>
      </p:sp>
      <p:pic>
        <p:nvPicPr>
          <p:cNvPr id="5" name="Объект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9512" y="1268760"/>
            <a:ext cx="8856984" cy="5331432"/>
          </a:xfrm>
        </p:spPr>
      </p:pic>
      <p:sp>
        <p:nvSpPr>
          <p:cNvPr id="4" name="Объект 3"/>
          <p:cNvSpPr>
            <a:spLocks noGrp="1"/>
          </p:cNvSpPr>
          <p:nvPr>
            <p:ph sz="half" idx="2"/>
          </p:nvPr>
        </p:nvSpPr>
        <p:spPr>
          <a:xfrm flipH="1">
            <a:off x="467544" y="1371600"/>
            <a:ext cx="8368608" cy="4937720"/>
          </a:xfrm>
        </p:spPr>
        <p:txBody>
          <a:bodyPr>
            <a:normAutofit/>
          </a:bodyPr>
          <a:lstStyle/>
          <a:p>
            <a:r>
              <a:rPr lang="ru-RU" sz="3200" dirty="0"/>
              <a:t>Общий объем инвестиций в основной капитал за счет всех источников финансирования – 805,4 млн. руб.: </a:t>
            </a:r>
          </a:p>
          <a:p>
            <a:r>
              <a:rPr lang="ru-RU" sz="3200" dirty="0"/>
              <a:t>- капитальный ремонт социальных объектов; </a:t>
            </a:r>
          </a:p>
          <a:p>
            <a:r>
              <a:rPr lang="ru-RU" sz="3200" dirty="0"/>
              <a:t>- строительство жилых домов;</a:t>
            </a:r>
          </a:p>
          <a:p>
            <a:r>
              <a:rPr lang="ru-RU" sz="3200" dirty="0"/>
              <a:t>- обновление машинно-тракторного парка, оборудования в сельском хозяйстве.</a:t>
            </a:r>
          </a:p>
        </p:txBody>
      </p:sp>
    </p:spTree>
    <p:extLst>
      <p:ext uri="{BB962C8B-B14F-4D97-AF65-F5344CB8AC3E}">
        <p14:creationId xmlns:p14="http://schemas.microsoft.com/office/powerpoint/2010/main" val="894767382"/>
      </p:ext>
    </p:extLst>
  </p:cSld>
  <p:clrMapOvr>
    <a:masterClrMapping/>
  </p:clrMapOvr>
  <p:transition spd="slow">
    <p:cover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b="1" dirty="0">
                <a:solidFill>
                  <a:srgbClr val="0070C0"/>
                </a:solidFill>
              </a:rPr>
              <a:t>Динамика изменения численности населения за три года</a:t>
            </a:r>
            <a:endParaRPr lang="ru-RU" sz="2400" dirty="0"/>
          </a:p>
        </p:txBody>
      </p:sp>
      <p:graphicFrame>
        <p:nvGraphicFramePr>
          <p:cNvPr id="16" name="Объект 15"/>
          <p:cNvGraphicFramePr>
            <a:graphicFrameLocks noGrp="1"/>
          </p:cNvGraphicFramePr>
          <p:nvPr>
            <p:ph sz="quarter" idx="1"/>
            <p:extLst>
              <p:ext uri="{D42A27DB-BD31-4B8C-83A1-F6EECF244321}">
                <p14:modId xmlns:p14="http://schemas.microsoft.com/office/powerpoint/2010/main" val="212957574"/>
              </p:ext>
            </p:extLst>
          </p:nvPr>
        </p:nvGraphicFramePr>
        <p:xfrm>
          <a:off x="301625" y="1556791"/>
          <a:ext cx="2902223" cy="45365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Диаграмма 18"/>
          <p:cNvGraphicFramePr/>
          <p:nvPr>
            <p:extLst>
              <p:ext uri="{D42A27DB-BD31-4B8C-83A1-F6EECF244321}">
                <p14:modId xmlns:p14="http://schemas.microsoft.com/office/powerpoint/2010/main" val="3952792374"/>
              </p:ext>
            </p:extLst>
          </p:nvPr>
        </p:nvGraphicFramePr>
        <p:xfrm>
          <a:off x="2843808" y="1556792"/>
          <a:ext cx="2880320" cy="45365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Диаграмма 21"/>
          <p:cNvGraphicFramePr/>
          <p:nvPr>
            <p:extLst>
              <p:ext uri="{D42A27DB-BD31-4B8C-83A1-F6EECF244321}">
                <p14:modId xmlns:p14="http://schemas.microsoft.com/office/powerpoint/2010/main" val="1760873496"/>
              </p:ext>
            </p:extLst>
          </p:nvPr>
        </p:nvGraphicFramePr>
        <p:xfrm>
          <a:off x="5436096" y="1556792"/>
          <a:ext cx="3400056" cy="45365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65786106"/>
      </p:ext>
    </p:extLst>
  </p:cSld>
  <p:clrMapOvr>
    <a:masterClrMapping/>
  </p:clrMapOvr>
  <p:transition spd="slow">
    <p:cover dir="d"/>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Прямая соединительная линия 8">
            <a:extLst>
              <a:ext uri="{FF2B5EF4-FFF2-40B4-BE49-F238E27FC236}">
                <a16:creationId xmlns:a16="http://schemas.microsoft.com/office/drawing/2014/main" id="{56A5F479-7DF6-4FE0-9895-FD7A281696AF}"/>
              </a:ext>
            </a:extLst>
          </p:cNvPr>
          <p:cNvCxnSpPr>
            <a:cxnSpLocks noChangeShapeType="1"/>
          </p:cNvCxnSpPr>
          <p:nvPr/>
        </p:nvCxnSpPr>
        <p:spPr bwMode="auto">
          <a:xfrm rot="10800000" flipH="1">
            <a:off x="264562" y="602390"/>
            <a:ext cx="8534400" cy="1588"/>
          </a:xfrm>
          <a:prstGeom prst="line">
            <a:avLst/>
          </a:prstGeom>
          <a:noFill/>
          <a:ln w="19050" algn="ctr">
            <a:solidFill>
              <a:srgbClr val="002060"/>
            </a:solidFill>
            <a:round/>
            <a:headEnd/>
            <a:tailEnd type="none" w="lg" len="lg"/>
          </a:ln>
          <a:effectLst>
            <a:outerShdw blurRad="57785" dist="33020" dir="3180000" algn="ctr">
              <a:srgbClr val="000000">
                <a:alpha val="30000"/>
              </a:srgbClr>
            </a:outerShdw>
          </a:effectLst>
        </p:spPr>
      </p:cxnSp>
      <p:sp>
        <p:nvSpPr>
          <p:cNvPr id="3" name="Прямоугольник 2">
            <a:extLst>
              <a:ext uri="{FF2B5EF4-FFF2-40B4-BE49-F238E27FC236}">
                <a16:creationId xmlns:a16="http://schemas.microsoft.com/office/drawing/2014/main" id="{8A96EE1C-0117-4D58-BA23-95D63064B168}"/>
              </a:ext>
            </a:extLst>
          </p:cNvPr>
          <p:cNvSpPr/>
          <p:nvPr/>
        </p:nvSpPr>
        <p:spPr>
          <a:xfrm>
            <a:off x="275194" y="183529"/>
            <a:ext cx="8525962" cy="369332"/>
          </a:xfrm>
          <a:prstGeom prst="rect">
            <a:avLst/>
          </a:prstGeom>
        </p:spPr>
        <p:txBody>
          <a:bodyPr wrap="square">
            <a:spAutoFit/>
          </a:bodyPr>
          <a:lstStyle/>
          <a:p>
            <a:pPr lvl="0" algn="ctr"/>
            <a:r>
              <a:rPr lang="ru-RU" sz="1800" b="1" dirty="0">
                <a:solidFill>
                  <a:schemeClr val="accent5">
                    <a:lumMod val="50000"/>
                  </a:schemeClr>
                </a:solidFill>
                <a:latin typeface="Calibri" pitchFamily="34" charset="0"/>
                <a:cs typeface="Calibri" pitchFamily="34" charset="0"/>
              </a:rPr>
              <a:t>СТРУКТУРА ЭКОНОМИКИ КУЙТУНСКОГО РАЙОНА</a:t>
            </a:r>
          </a:p>
        </p:txBody>
      </p:sp>
      <p:graphicFrame>
        <p:nvGraphicFramePr>
          <p:cNvPr id="4" name="Таблица 3">
            <a:extLst>
              <a:ext uri="{FF2B5EF4-FFF2-40B4-BE49-F238E27FC236}">
                <a16:creationId xmlns:a16="http://schemas.microsoft.com/office/drawing/2014/main" id="{BE794DDB-4673-4D7A-A199-E4E0252ACE96}"/>
              </a:ext>
            </a:extLst>
          </p:cNvPr>
          <p:cNvGraphicFramePr>
            <a:graphicFrameLocks noGrp="1"/>
          </p:cNvGraphicFramePr>
          <p:nvPr>
            <p:extLst>
              <p:ext uri="{D42A27DB-BD31-4B8C-83A1-F6EECF244321}">
                <p14:modId xmlns:p14="http://schemas.microsoft.com/office/powerpoint/2010/main" val="3691708956"/>
              </p:ext>
            </p:extLst>
          </p:nvPr>
        </p:nvGraphicFramePr>
        <p:xfrm>
          <a:off x="323528" y="594419"/>
          <a:ext cx="8422742" cy="5737237"/>
        </p:xfrm>
        <a:graphic>
          <a:graphicData uri="http://schemas.openxmlformats.org/drawingml/2006/table">
            <a:tbl>
              <a:tblPr firstRow="1" bandRow="1">
                <a:tableStyleId>{5C22544A-7EE6-4342-B048-85BDC9FD1C3A}</a:tableStyleId>
              </a:tblPr>
              <a:tblGrid>
                <a:gridCol w="6064477">
                  <a:extLst>
                    <a:ext uri="{9D8B030D-6E8A-4147-A177-3AD203B41FA5}">
                      <a16:colId xmlns:a16="http://schemas.microsoft.com/office/drawing/2014/main" val="20000"/>
                    </a:ext>
                  </a:extLst>
                </a:gridCol>
                <a:gridCol w="1129950">
                  <a:extLst>
                    <a:ext uri="{9D8B030D-6E8A-4147-A177-3AD203B41FA5}">
                      <a16:colId xmlns:a16="http://schemas.microsoft.com/office/drawing/2014/main" val="20001"/>
                    </a:ext>
                  </a:extLst>
                </a:gridCol>
                <a:gridCol w="1228315">
                  <a:extLst>
                    <a:ext uri="{9D8B030D-6E8A-4147-A177-3AD203B41FA5}">
                      <a16:colId xmlns:a16="http://schemas.microsoft.com/office/drawing/2014/main" val="20002"/>
                    </a:ext>
                  </a:extLst>
                </a:gridCol>
              </a:tblGrid>
              <a:tr h="921672">
                <a:tc>
                  <a:txBody>
                    <a:bodyPr/>
                    <a:lstStyle/>
                    <a:p>
                      <a:pPr marL="0" algn="ctr" defTabSz="672084" rtl="0" eaLnBrk="1" latinLnBrk="0" hangingPunct="1"/>
                      <a:r>
                        <a:rPr lang="ru-RU" sz="1100" b="0" kern="1200" dirty="0">
                          <a:solidFill>
                            <a:srgbClr val="17375E"/>
                          </a:solidFill>
                          <a:latin typeface="+mj-lt"/>
                          <a:ea typeface="+mn-ea"/>
                          <a:cs typeface="+mn-cs"/>
                        </a:rPr>
                        <a:t>Наименование отрасли</a:t>
                      </a: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lvl="0" algn="ctr"/>
                      <a:endParaRPr lang="ru-RU" sz="1100" b="0" dirty="0">
                        <a:solidFill>
                          <a:srgbClr val="17375E"/>
                        </a:solidFill>
                        <a:latin typeface="+mj-lt"/>
                      </a:endParaRPr>
                    </a:p>
                    <a:p>
                      <a:pPr lvl="0" algn="ctr"/>
                      <a:r>
                        <a:rPr lang="ru-RU" sz="1100" b="0" dirty="0">
                          <a:solidFill>
                            <a:srgbClr val="17375E"/>
                          </a:solidFill>
                          <a:latin typeface="+mj-lt"/>
                        </a:rPr>
                        <a:t>Доля в экономике района</a:t>
                      </a:r>
                    </a:p>
                    <a:p>
                      <a:pPr lvl="0" algn="ctr"/>
                      <a:endParaRPr lang="ru-RU" sz="1100" b="0" dirty="0">
                        <a:solidFill>
                          <a:srgbClr val="17375E"/>
                        </a:solidFill>
                        <a:latin typeface="+mj-lt"/>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ctr" defTabSz="672084" rtl="0" eaLnBrk="1" fontAlgn="auto" latinLnBrk="0" hangingPunct="1">
                        <a:lnSpc>
                          <a:spcPct val="100000"/>
                        </a:lnSpc>
                        <a:spcBef>
                          <a:spcPts val="0"/>
                        </a:spcBef>
                        <a:spcAft>
                          <a:spcPts val="0"/>
                        </a:spcAft>
                        <a:buClrTx/>
                        <a:buSzTx/>
                        <a:buFontTx/>
                        <a:buNone/>
                        <a:tabLst/>
                        <a:defRPr/>
                      </a:pPr>
                      <a:endParaRPr kumimoji="0" lang="ru-RU" sz="1100" b="0" i="0" u="none" strike="noStrike" kern="1200" cap="none" spc="0" normalizeH="0" baseline="0" noProof="0" dirty="0">
                        <a:ln>
                          <a:noFill/>
                        </a:ln>
                        <a:solidFill>
                          <a:srgbClr val="17375E"/>
                        </a:solidFill>
                        <a:effectLst/>
                        <a:uLnTx/>
                        <a:uFillTx/>
                        <a:latin typeface="Calibri Light" panose="020F0302020204030204"/>
                        <a:ea typeface="+mn-ea"/>
                        <a:cs typeface="+mn-cs"/>
                      </a:endParaRP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000"/>
                  </a:ext>
                </a:extLst>
              </a:tr>
              <a:tr h="707877">
                <a:tc>
                  <a:txBody>
                    <a:bodyPr/>
                    <a:lstStyle/>
                    <a:p>
                      <a:pPr marL="0" algn="ctr" defTabSz="672084" rtl="0" eaLnBrk="1" latinLnBrk="0" hangingPunct="1"/>
                      <a:r>
                        <a:rPr lang="ru-RU" sz="2400" b="0" kern="1200" dirty="0">
                          <a:solidFill>
                            <a:schemeClr val="lt1"/>
                          </a:solidFill>
                          <a:latin typeface="+mn-lt"/>
                          <a:ea typeface="+mn-ea"/>
                          <a:cs typeface="+mn-cs"/>
                        </a:rPr>
                        <a:t>Сельское хозяйство</a:t>
                      </a: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pPr marL="0" marR="0" lvl="0" indent="0" algn="ctr" defTabSz="672084"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17375E"/>
                          </a:solidFill>
                          <a:effectLst/>
                          <a:uLnTx/>
                          <a:uFillTx/>
                          <a:latin typeface="Calibri Light" panose="020F0302020204030204"/>
                          <a:ea typeface="+mn-ea"/>
                          <a:cs typeface="+mn-cs"/>
                        </a:rPr>
                        <a:t> 44,1 %</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672084" rtl="0" eaLnBrk="1" latinLnBrk="0" hangingPunct="1"/>
                      <a:endParaRPr lang="ru-RU" sz="2400" b="0" kern="1200" dirty="0">
                        <a:solidFill>
                          <a:schemeClr val="lt1"/>
                        </a:solidFill>
                        <a:latin typeface="+mn-lt"/>
                        <a:ea typeface="+mn-ea"/>
                        <a:cs typeface="+mn-cs"/>
                      </a:endParaRP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8000"/>
                    </a:solidFill>
                  </a:tcPr>
                </a:tc>
                <a:extLst>
                  <a:ext uri="{0D108BD9-81ED-4DB2-BD59-A6C34878D82A}">
                    <a16:rowId xmlns:a16="http://schemas.microsoft.com/office/drawing/2014/main" val="10002"/>
                  </a:ext>
                </a:extLst>
              </a:tr>
              <a:tr h="707877">
                <a:tc>
                  <a:txBody>
                    <a:bodyPr/>
                    <a:lstStyle/>
                    <a:p>
                      <a:pPr marL="0" algn="ctr" defTabSz="672084" rtl="0" eaLnBrk="1" latinLnBrk="0" hangingPunct="1"/>
                      <a:r>
                        <a:rPr lang="ru-RU" sz="2400" b="0" kern="1200" dirty="0">
                          <a:solidFill>
                            <a:schemeClr val="lt1"/>
                          </a:solidFill>
                          <a:latin typeface="+mn-lt"/>
                          <a:ea typeface="+mn-ea"/>
                          <a:cs typeface="+mn-cs"/>
                        </a:rPr>
                        <a:t>Промышленное производство</a:t>
                      </a: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pPr marL="0" algn="ctr" defTabSz="672084" rtl="0" eaLnBrk="1" latinLnBrk="0" hangingPunct="1"/>
                      <a:r>
                        <a:rPr lang="ru-RU" sz="1800" b="0" kern="1200" dirty="0">
                          <a:solidFill>
                            <a:srgbClr val="17375E"/>
                          </a:solidFill>
                          <a:latin typeface="+mj-lt"/>
                          <a:ea typeface="+mn-ea"/>
                          <a:cs typeface="+mn-cs"/>
                        </a:rPr>
                        <a:t> 9,4 %</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672084" rtl="0" eaLnBrk="1" latinLnBrk="0" hangingPunct="1"/>
                      <a:endParaRPr lang="ru-RU" sz="2400" b="0" kern="1200" dirty="0">
                        <a:solidFill>
                          <a:schemeClr val="lt1"/>
                        </a:solidFill>
                        <a:latin typeface="+mn-lt"/>
                        <a:ea typeface="+mn-ea"/>
                        <a:cs typeface="+mn-cs"/>
                      </a:endParaRP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8000"/>
                    </a:solidFill>
                  </a:tcPr>
                </a:tc>
                <a:extLst>
                  <a:ext uri="{0D108BD9-81ED-4DB2-BD59-A6C34878D82A}">
                    <a16:rowId xmlns:a16="http://schemas.microsoft.com/office/drawing/2014/main" val="10003"/>
                  </a:ext>
                </a:extLst>
              </a:tr>
              <a:tr h="1268212">
                <a:tc>
                  <a:txBody>
                    <a:bodyPr/>
                    <a:lstStyle/>
                    <a:p>
                      <a:pPr marL="0" algn="ctr" defTabSz="672084" rtl="0" eaLnBrk="1" latinLnBrk="0" hangingPunct="1"/>
                      <a:r>
                        <a:rPr lang="ru-RU" sz="2400" b="0" kern="1200" dirty="0">
                          <a:solidFill>
                            <a:schemeClr val="lt1"/>
                          </a:solidFill>
                          <a:latin typeface="+mn-lt"/>
                          <a:ea typeface="+mn-ea"/>
                          <a:cs typeface="+mn-cs"/>
                        </a:rPr>
                        <a:t>Торговля и общественное питание</a:t>
                      </a: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pPr marL="0" algn="ctr" defTabSz="672084" rtl="0" eaLnBrk="1" latinLnBrk="0" hangingPunct="1"/>
                      <a:r>
                        <a:rPr lang="ru-RU" sz="1800" b="0" kern="1200" dirty="0">
                          <a:solidFill>
                            <a:srgbClr val="17375E"/>
                          </a:solidFill>
                          <a:latin typeface="+mj-lt"/>
                          <a:ea typeface="+mn-ea"/>
                          <a:cs typeface="+mn-cs"/>
                        </a:rPr>
                        <a:t> 11,9 %</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672084" rtl="0" eaLnBrk="1" latinLnBrk="0" hangingPunct="1"/>
                      <a:endParaRPr lang="ru-RU" sz="2400" b="0" kern="1200" dirty="0">
                        <a:solidFill>
                          <a:schemeClr val="lt1"/>
                        </a:solidFill>
                        <a:latin typeface="+mn-lt"/>
                        <a:ea typeface="+mn-ea"/>
                        <a:cs typeface="+mn-cs"/>
                      </a:endParaRP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8000"/>
                    </a:solidFill>
                  </a:tcPr>
                </a:tc>
                <a:extLst>
                  <a:ext uri="{0D108BD9-81ED-4DB2-BD59-A6C34878D82A}">
                    <a16:rowId xmlns:a16="http://schemas.microsoft.com/office/drawing/2014/main" val="10004"/>
                  </a:ext>
                </a:extLst>
              </a:tr>
              <a:tr h="707877">
                <a:tc>
                  <a:txBody>
                    <a:bodyPr/>
                    <a:lstStyle/>
                    <a:p>
                      <a:pPr marL="0" algn="ctr" defTabSz="672084" rtl="0" eaLnBrk="1" latinLnBrk="0" hangingPunct="1"/>
                      <a:r>
                        <a:rPr lang="ru-RU" sz="2400" b="0" kern="1200" dirty="0">
                          <a:solidFill>
                            <a:schemeClr val="lt1"/>
                          </a:solidFill>
                          <a:latin typeface="+mn-lt"/>
                          <a:ea typeface="+mn-ea"/>
                          <a:cs typeface="+mn-cs"/>
                        </a:rPr>
                        <a:t>Лесоводство и лесозаготовки</a:t>
                      </a: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pPr marL="0" algn="ctr" defTabSz="672084" rtl="0" eaLnBrk="1" latinLnBrk="0" hangingPunct="1"/>
                      <a:r>
                        <a:rPr lang="ru-RU" sz="1800" b="0" kern="1200" dirty="0">
                          <a:solidFill>
                            <a:srgbClr val="17375E"/>
                          </a:solidFill>
                          <a:latin typeface="+mj-lt"/>
                          <a:ea typeface="+mn-ea"/>
                          <a:cs typeface="+mn-cs"/>
                        </a:rPr>
                        <a:t> 31,3 %</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672084" rtl="0" eaLnBrk="1" latinLnBrk="0" hangingPunct="1"/>
                      <a:endParaRPr lang="ru-RU" sz="2400" b="0" kern="1200" dirty="0">
                        <a:solidFill>
                          <a:schemeClr val="lt1"/>
                        </a:solidFill>
                        <a:latin typeface="+mn-lt"/>
                        <a:ea typeface="+mn-ea"/>
                        <a:cs typeface="+mn-cs"/>
                      </a:endParaRP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8000"/>
                    </a:solidFill>
                  </a:tcPr>
                </a:tc>
                <a:extLst>
                  <a:ext uri="{0D108BD9-81ED-4DB2-BD59-A6C34878D82A}">
                    <a16:rowId xmlns:a16="http://schemas.microsoft.com/office/drawing/2014/main" val="10005"/>
                  </a:ext>
                </a:extLst>
              </a:tr>
              <a:tr h="707877">
                <a:tc>
                  <a:txBody>
                    <a:bodyPr/>
                    <a:lstStyle/>
                    <a:p>
                      <a:pPr marL="0" algn="ctr" defTabSz="672084" rtl="0" eaLnBrk="1" latinLnBrk="0" hangingPunct="1"/>
                      <a:r>
                        <a:rPr lang="ru-RU" sz="2400" b="0" kern="1200" dirty="0">
                          <a:solidFill>
                            <a:schemeClr val="lt1"/>
                          </a:solidFill>
                          <a:latin typeface="+mn-lt"/>
                          <a:ea typeface="+mn-ea"/>
                          <a:cs typeface="+mn-cs"/>
                        </a:rPr>
                        <a:t>Водоснабжение</a:t>
                      </a: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pPr marL="0" algn="ctr" defTabSz="672084" rtl="0" eaLnBrk="1" latinLnBrk="0" hangingPunct="1"/>
                      <a:r>
                        <a:rPr lang="ru-RU" sz="1800" b="0" kern="1200" dirty="0">
                          <a:solidFill>
                            <a:srgbClr val="17375E"/>
                          </a:solidFill>
                          <a:latin typeface="+mj-lt"/>
                          <a:ea typeface="+mn-ea"/>
                          <a:cs typeface="+mn-cs"/>
                        </a:rPr>
                        <a:t>1,6 %</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672084" rtl="0" eaLnBrk="1" latinLnBrk="0" hangingPunct="1"/>
                      <a:endParaRPr lang="ru-RU" sz="2400" b="0" kern="1200" dirty="0">
                        <a:solidFill>
                          <a:schemeClr val="lt1"/>
                        </a:solidFill>
                        <a:latin typeface="+mn-lt"/>
                        <a:ea typeface="+mn-ea"/>
                        <a:cs typeface="+mn-cs"/>
                      </a:endParaRP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8000"/>
                    </a:solidFill>
                  </a:tcPr>
                </a:tc>
                <a:extLst>
                  <a:ext uri="{0D108BD9-81ED-4DB2-BD59-A6C34878D82A}">
                    <a16:rowId xmlns:a16="http://schemas.microsoft.com/office/drawing/2014/main" val="3637302460"/>
                  </a:ext>
                </a:extLst>
              </a:tr>
              <a:tr h="707877">
                <a:tc>
                  <a:txBody>
                    <a:bodyPr/>
                    <a:lstStyle/>
                    <a:p>
                      <a:pPr marL="0" algn="ctr" defTabSz="672084" rtl="0" eaLnBrk="1" latinLnBrk="0" hangingPunct="1"/>
                      <a:r>
                        <a:rPr lang="ru-RU" sz="2400" b="0" kern="1200" dirty="0">
                          <a:solidFill>
                            <a:schemeClr val="lt1"/>
                          </a:solidFill>
                          <a:latin typeface="+mn-lt"/>
                          <a:ea typeface="+mn-ea"/>
                          <a:cs typeface="+mn-cs"/>
                        </a:rPr>
                        <a:t>Прочие виды деятельности</a:t>
                      </a:r>
                    </a:p>
                  </a:txBody>
                  <a:tcPr anchor="ctr">
                    <a:lnL w="1905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1">
                        <a:lumMod val="75000"/>
                      </a:schemeClr>
                    </a:solidFill>
                  </a:tcPr>
                </a:tc>
                <a:tc gridSpan="2">
                  <a:txBody>
                    <a:bodyPr/>
                    <a:lstStyle/>
                    <a:p>
                      <a:pPr marL="0" algn="ctr" defTabSz="672084" rtl="0" eaLnBrk="1" latinLnBrk="0" hangingPunct="1"/>
                      <a:r>
                        <a:rPr lang="ru-RU" sz="1800" b="0" kern="1200" dirty="0">
                          <a:solidFill>
                            <a:srgbClr val="17375E"/>
                          </a:solidFill>
                          <a:latin typeface="+mj-lt"/>
                          <a:ea typeface="+mn-ea"/>
                          <a:cs typeface="+mn-cs"/>
                        </a:rPr>
                        <a:t> 1,7 %</a:t>
                      </a: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hMerge="1">
                  <a:txBody>
                    <a:bodyPr/>
                    <a:lstStyle/>
                    <a:p>
                      <a:pPr marL="0" algn="ctr" defTabSz="672084" rtl="0" eaLnBrk="1" latinLnBrk="0" hangingPunct="1"/>
                      <a:endParaRPr lang="ru-RU" sz="2400" b="0" kern="1200" dirty="0">
                        <a:solidFill>
                          <a:schemeClr val="lt1"/>
                        </a:solidFill>
                        <a:latin typeface="+mn-lt"/>
                        <a:ea typeface="+mn-ea"/>
                        <a:cs typeface="+mn-cs"/>
                      </a:endParaRPr>
                    </a:p>
                  </a:txBody>
                  <a:tcPr anchor="ctr">
                    <a:lnL w="762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008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72951806"/>
      </p:ext>
    </p:extLst>
  </p:cSld>
  <p:clrMapOvr>
    <a:masterClrMapping/>
  </p:clrMapOvr>
  <p:transition spd="slow">
    <p:cover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467544" y="380999"/>
            <a:ext cx="7990656" cy="770737"/>
          </a:xfrm>
        </p:spPr>
        <p:txBody>
          <a:bodyPr>
            <a:noAutofit/>
          </a:bodyPr>
          <a:lstStyle/>
          <a:p>
            <a:r>
              <a:rPr lang="ru-RU" sz="2400" b="1" dirty="0">
                <a:solidFill>
                  <a:srgbClr val="0070C0"/>
                </a:solidFill>
              </a:rPr>
              <a:t>Показатели развития малого и среднего бизнеса</a:t>
            </a:r>
            <a:endParaRPr lang="ru-RU" sz="2400" dirty="0">
              <a:solidFill>
                <a:srgbClr val="0070C0"/>
              </a:solidFill>
            </a:endParaRPr>
          </a:p>
        </p:txBody>
      </p:sp>
      <p:sp>
        <p:nvSpPr>
          <p:cNvPr id="4" name="Прямоугольник 3"/>
          <p:cNvSpPr/>
          <p:nvPr/>
        </p:nvSpPr>
        <p:spPr>
          <a:xfrm>
            <a:off x="285720" y="1214422"/>
            <a:ext cx="4572032" cy="646331"/>
          </a:xfrm>
          <a:prstGeom prst="rect">
            <a:avLst/>
          </a:prstGeom>
        </p:spPr>
        <p:txBody>
          <a:bodyPr wrap="square">
            <a:spAutoFit/>
          </a:bodyPr>
          <a:lstStyle/>
          <a:p>
            <a:pPr algn="ctr"/>
            <a:r>
              <a:rPr lang="ru-RU" b="1" dirty="0">
                <a:solidFill>
                  <a:srgbClr val="30311D"/>
                </a:solidFill>
                <a:latin typeface="Arial" pitchFamily="34" charset="0"/>
                <a:cs typeface="Arial" pitchFamily="34" charset="0"/>
              </a:rPr>
              <a:t>Количество малых и средних предприятий (ед.)</a:t>
            </a:r>
          </a:p>
        </p:txBody>
      </p:sp>
      <p:sp>
        <p:nvSpPr>
          <p:cNvPr id="6" name="AutoShape 2"/>
          <p:cNvSpPr>
            <a:spLocks noChangeArrowheads="1"/>
          </p:cNvSpPr>
          <p:nvPr/>
        </p:nvSpPr>
        <p:spPr bwMode="auto">
          <a:xfrm>
            <a:off x="1428728" y="3143248"/>
            <a:ext cx="2058987" cy="677862"/>
          </a:xfrm>
          <a:prstGeom prst="cube">
            <a:avLst>
              <a:gd name="adj" fmla="val 49880"/>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dirty="0">
              <a:solidFill>
                <a:schemeClr val="accent4">
                  <a:lumMod val="50000"/>
                </a:schemeClr>
              </a:solidFill>
            </a:endParaRPr>
          </a:p>
        </p:txBody>
      </p:sp>
      <p:sp>
        <p:nvSpPr>
          <p:cNvPr id="7" name="AutoShape 4"/>
          <p:cNvSpPr>
            <a:spLocks noChangeArrowheads="1"/>
          </p:cNvSpPr>
          <p:nvPr/>
        </p:nvSpPr>
        <p:spPr bwMode="auto">
          <a:xfrm rot="16200000" flipV="1">
            <a:off x="1429127" y="2571345"/>
            <a:ext cx="1199357" cy="485775"/>
          </a:xfrm>
          <a:prstGeom prst="cube">
            <a:avLst>
              <a:gd name="adj" fmla="val 23792"/>
            </a:avLst>
          </a:prstGeom>
          <a:gradFill rotWithShape="0">
            <a:gsLst>
              <a:gs pos="0">
                <a:srgbClr val="83CAFF"/>
              </a:gs>
              <a:gs pos="100000">
                <a:srgbClr val="0084D1"/>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8" name="AutoShape 3"/>
          <p:cNvSpPr>
            <a:spLocks noChangeArrowheads="1"/>
          </p:cNvSpPr>
          <p:nvPr/>
        </p:nvSpPr>
        <p:spPr bwMode="auto">
          <a:xfrm rot="16200000" flipV="1">
            <a:off x="2338069" y="2653983"/>
            <a:ext cx="1095984" cy="485775"/>
          </a:xfrm>
          <a:prstGeom prst="cube">
            <a:avLst>
              <a:gd name="adj" fmla="val 23792"/>
            </a:avLst>
          </a:prstGeom>
          <a:gradFill rotWithShape="0">
            <a:gsLst>
              <a:gs pos="0">
                <a:srgbClr val="BA5B15"/>
              </a:gs>
              <a:gs pos="100000">
                <a:srgbClr val="F77A1D"/>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0" name="Text Box 9"/>
          <p:cNvSpPr txBox="1">
            <a:spLocks noChangeArrowheads="1"/>
          </p:cNvSpPr>
          <p:nvPr/>
        </p:nvSpPr>
        <p:spPr bwMode="auto">
          <a:xfrm>
            <a:off x="1643042" y="2985751"/>
            <a:ext cx="641366" cy="4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52</a:t>
            </a:r>
          </a:p>
        </p:txBody>
      </p:sp>
      <p:sp>
        <p:nvSpPr>
          <p:cNvPr id="11" name="Text Box 11"/>
          <p:cNvSpPr txBox="1">
            <a:spLocks noChangeArrowheads="1"/>
          </p:cNvSpPr>
          <p:nvPr/>
        </p:nvSpPr>
        <p:spPr bwMode="auto">
          <a:xfrm>
            <a:off x="1643042" y="3500438"/>
            <a:ext cx="63701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2021</a:t>
            </a:r>
          </a:p>
        </p:txBody>
      </p:sp>
      <p:sp>
        <p:nvSpPr>
          <p:cNvPr id="12" name="Text Box 11"/>
          <p:cNvSpPr txBox="1">
            <a:spLocks noChangeArrowheads="1"/>
          </p:cNvSpPr>
          <p:nvPr/>
        </p:nvSpPr>
        <p:spPr bwMode="auto">
          <a:xfrm>
            <a:off x="2500298" y="3500438"/>
            <a:ext cx="63701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2022</a:t>
            </a:r>
          </a:p>
        </p:txBody>
      </p:sp>
      <p:sp>
        <p:nvSpPr>
          <p:cNvPr id="14" name="Text Box 9"/>
          <p:cNvSpPr txBox="1">
            <a:spLocks noChangeArrowheads="1"/>
          </p:cNvSpPr>
          <p:nvPr/>
        </p:nvSpPr>
        <p:spPr bwMode="auto">
          <a:xfrm>
            <a:off x="2571736" y="3000372"/>
            <a:ext cx="565573" cy="4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45</a:t>
            </a:r>
          </a:p>
        </p:txBody>
      </p:sp>
      <p:sp>
        <p:nvSpPr>
          <p:cNvPr id="16" name="Прямоугольник 15"/>
          <p:cNvSpPr/>
          <p:nvPr/>
        </p:nvSpPr>
        <p:spPr>
          <a:xfrm>
            <a:off x="4714876" y="1357299"/>
            <a:ext cx="4214842" cy="369332"/>
          </a:xfrm>
          <a:prstGeom prst="rect">
            <a:avLst/>
          </a:prstGeom>
        </p:spPr>
        <p:txBody>
          <a:bodyPr wrap="square">
            <a:spAutoFit/>
          </a:bodyPr>
          <a:lstStyle/>
          <a:p>
            <a:pPr algn="ctr"/>
            <a:r>
              <a:rPr lang="ru-RU" b="1" dirty="0">
                <a:solidFill>
                  <a:srgbClr val="30311D"/>
                </a:solidFill>
                <a:latin typeface="Arial" pitchFamily="34" charset="0"/>
                <a:cs typeface="Arial" pitchFamily="34" charset="0"/>
              </a:rPr>
              <a:t>Количество ИП (ед.)</a:t>
            </a:r>
          </a:p>
        </p:txBody>
      </p:sp>
      <p:sp>
        <p:nvSpPr>
          <p:cNvPr id="17" name="AutoShape 2"/>
          <p:cNvSpPr>
            <a:spLocks noChangeArrowheads="1"/>
          </p:cNvSpPr>
          <p:nvPr/>
        </p:nvSpPr>
        <p:spPr bwMode="auto">
          <a:xfrm>
            <a:off x="5786446" y="3143248"/>
            <a:ext cx="2058987" cy="677862"/>
          </a:xfrm>
          <a:prstGeom prst="cube">
            <a:avLst>
              <a:gd name="adj" fmla="val 49880"/>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dirty="0">
              <a:solidFill>
                <a:schemeClr val="accent4">
                  <a:lumMod val="50000"/>
                </a:schemeClr>
              </a:solidFill>
            </a:endParaRPr>
          </a:p>
        </p:txBody>
      </p:sp>
      <p:sp>
        <p:nvSpPr>
          <p:cNvPr id="18" name="AutoShape 4"/>
          <p:cNvSpPr>
            <a:spLocks noChangeArrowheads="1"/>
          </p:cNvSpPr>
          <p:nvPr/>
        </p:nvSpPr>
        <p:spPr bwMode="auto">
          <a:xfrm rot="16200000" flipV="1">
            <a:off x="5818287" y="2602786"/>
            <a:ext cx="993594" cy="485775"/>
          </a:xfrm>
          <a:prstGeom prst="cube">
            <a:avLst>
              <a:gd name="adj" fmla="val 23792"/>
            </a:avLst>
          </a:prstGeom>
          <a:gradFill rotWithShape="0">
            <a:gsLst>
              <a:gs pos="0">
                <a:srgbClr val="83CAFF"/>
              </a:gs>
              <a:gs pos="100000">
                <a:srgbClr val="0084D1"/>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 name="AutoShape 2"/>
          <p:cNvSpPr>
            <a:spLocks noChangeArrowheads="1"/>
          </p:cNvSpPr>
          <p:nvPr/>
        </p:nvSpPr>
        <p:spPr bwMode="auto">
          <a:xfrm>
            <a:off x="5643570" y="5715016"/>
            <a:ext cx="2058987" cy="677862"/>
          </a:xfrm>
          <a:prstGeom prst="cube">
            <a:avLst>
              <a:gd name="adj" fmla="val 49880"/>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dirty="0">
              <a:solidFill>
                <a:schemeClr val="accent4">
                  <a:lumMod val="50000"/>
                </a:schemeClr>
              </a:solidFill>
            </a:endParaRPr>
          </a:p>
        </p:txBody>
      </p:sp>
      <p:sp>
        <p:nvSpPr>
          <p:cNvPr id="24" name="AutoShape 2"/>
          <p:cNvSpPr>
            <a:spLocks noChangeArrowheads="1"/>
          </p:cNvSpPr>
          <p:nvPr/>
        </p:nvSpPr>
        <p:spPr bwMode="auto">
          <a:xfrm>
            <a:off x="1214414" y="5715016"/>
            <a:ext cx="2058987" cy="677862"/>
          </a:xfrm>
          <a:prstGeom prst="cube">
            <a:avLst>
              <a:gd name="adj" fmla="val 49880"/>
            </a:avLst>
          </a:prstGeom>
          <a:solidFill>
            <a:srgbClr val="92D05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dirty="0">
              <a:solidFill>
                <a:schemeClr val="accent4">
                  <a:lumMod val="50000"/>
                </a:schemeClr>
              </a:solidFill>
            </a:endParaRPr>
          </a:p>
        </p:txBody>
      </p:sp>
      <p:sp>
        <p:nvSpPr>
          <p:cNvPr id="25" name="AutoShape 4"/>
          <p:cNvSpPr>
            <a:spLocks noChangeArrowheads="1"/>
          </p:cNvSpPr>
          <p:nvPr/>
        </p:nvSpPr>
        <p:spPr bwMode="auto">
          <a:xfrm rot="16200000" flipV="1">
            <a:off x="5721390" y="5220534"/>
            <a:ext cx="1044511" cy="485775"/>
          </a:xfrm>
          <a:prstGeom prst="cube">
            <a:avLst>
              <a:gd name="adj" fmla="val 23792"/>
            </a:avLst>
          </a:prstGeom>
          <a:gradFill rotWithShape="0">
            <a:gsLst>
              <a:gs pos="0">
                <a:srgbClr val="83CAFF"/>
              </a:gs>
              <a:gs pos="100000">
                <a:srgbClr val="0084D1"/>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6" name="AutoShape 4"/>
          <p:cNvSpPr>
            <a:spLocks noChangeArrowheads="1"/>
          </p:cNvSpPr>
          <p:nvPr/>
        </p:nvSpPr>
        <p:spPr bwMode="auto">
          <a:xfrm rot="16200000" flipV="1">
            <a:off x="1435681" y="5292542"/>
            <a:ext cx="900494" cy="485775"/>
          </a:xfrm>
          <a:prstGeom prst="cube">
            <a:avLst>
              <a:gd name="adj" fmla="val 23792"/>
            </a:avLst>
          </a:prstGeom>
          <a:gradFill rotWithShape="0">
            <a:gsLst>
              <a:gs pos="0">
                <a:srgbClr val="83CAFF"/>
              </a:gs>
              <a:gs pos="100000">
                <a:srgbClr val="0084D1"/>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7" name="AutoShape 3"/>
          <p:cNvSpPr>
            <a:spLocks noChangeArrowheads="1"/>
          </p:cNvSpPr>
          <p:nvPr/>
        </p:nvSpPr>
        <p:spPr bwMode="auto">
          <a:xfrm rot="16200000" flipV="1">
            <a:off x="6419440" y="5092281"/>
            <a:ext cx="1220050" cy="485775"/>
          </a:xfrm>
          <a:prstGeom prst="cube">
            <a:avLst>
              <a:gd name="adj" fmla="val 23792"/>
            </a:avLst>
          </a:prstGeom>
          <a:gradFill rotWithShape="0">
            <a:gsLst>
              <a:gs pos="0">
                <a:srgbClr val="BA5B15"/>
              </a:gs>
              <a:gs pos="100000">
                <a:srgbClr val="F77A1D"/>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8" name="AutoShape 3"/>
          <p:cNvSpPr>
            <a:spLocks noChangeArrowheads="1"/>
          </p:cNvSpPr>
          <p:nvPr/>
        </p:nvSpPr>
        <p:spPr bwMode="auto">
          <a:xfrm rot="16200000" flipV="1">
            <a:off x="2062578" y="5236012"/>
            <a:ext cx="1075464" cy="485775"/>
          </a:xfrm>
          <a:prstGeom prst="cube">
            <a:avLst>
              <a:gd name="adj" fmla="val 23792"/>
            </a:avLst>
          </a:prstGeom>
          <a:gradFill rotWithShape="0">
            <a:gsLst>
              <a:gs pos="0">
                <a:srgbClr val="BA5B15"/>
              </a:gs>
              <a:gs pos="100000">
                <a:srgbClr val="F77A1D"/>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9" name="AutoShape 3"/>
          <p:cNvSpPr>
            <a:spLocks noChangeArrowheads="1"/>
          </p:cNvSpPr>
          <p:nvPr/>
        </p:nvSpPr>
        <p:spPr bwMode="auto">
          <a:xfrm rot="16200000" flipV="1">
            <a:off x="6694932" y="2510253"/>
            <a:ext cx="1240570" cy="485775"/>
          </a:xfrm>
          <a:prstGeom prst="cube">
            <a:avLst>
              <a:gd name="adj" fmla="val 23792"/>
            </a:avLst>
          </a:prstGeom>
          <a:gradFill rotWithShape="0">
            <a:gsLst>
              <a:gs pos="0">
                <a:srgbClr val="BA5B15"/>
              </a:gs>
              <a:gs pos="100000">
                <a:srgbClr val="F77A1D"/>
              </a:gs>
            </a:gsLst>
            <a:lin ang="108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31" name="Text Box 11"/>
          <p:cNvSpPr txBox="1">
            <a:spLocks noChangeArrowheads="1"/>
          </p:cNvSpPr>
          <p:nvPr/>
        </p:nvSpPr>
        <p:spPr bwMode="auto">
          <a:xfrm>
            <a:off x="1500166" y="6072206"/>
            <a:ext cx="63701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2021</a:t>
            </a:r>
          </a:p>
        </p:txBody>
      </p:sp>
      <p:sp>
        <p:nvSpPr>
          <p:cNvPr id="32" name="Text Box 11"/>
          <p:cNvSpPr txBox="1">
            <a:spLocks noChangeArrowheads="1"/>
          </p:cNvSpPr>
          <p:nvPr/>
        </p:nvSpPr>
        <p:spPr bwMode="auto">
          <a:xfrm>
            <a:off x="5822629" y="6072206"/>
            <a:ext cx="703695"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2021</a:t>
            </a:r>
          </a:p>
        </p:txBody>
      </p:sp>
      <p:sp>
        <p:nvSpPr>
          <p:cNvPr id="33" name="Text Box 11"/>
          <p:cNvSpPr txBox="1">
            <a:spLocks noChangeArrowheads="1"/>
          </p:cNvSpPr>
          <p:nvPr/>
        </p:nvSpPr>
        <p:spPr bwMode="auto">
          <a:xfrm>
            <a:off x="5929322" y="3500438"/>
            <a:ext cx="63701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2021</a:t>
            </a:r>
          </a:p>
        </p:txBody>
      </p:sp>
      <p:sp>
        <p:nvSpPr>
          <p:cNvPr id="34" name="Text Box 11"/>
          <p:cNvSpPr txBox="1">
            <a:spLocks noChangeArrowheads="1"/>
          </p:cNvSpPr>
          <p:nvPr/>
        </p:nvSpPr>
        <p:spPr bwMode="auto">
          <a:xfrm>
            <a:off x="6715140" y="6072206"/>
            <a:ext cx="63701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2022</a:t>
            </a:r>
          </a:p>
        </p:txBody>
      </p:sp>
      <p:sp>
        <p:nvSpPr>
          <p:cNvPr id="35" name="Text Box 11"/>
          <p:cNvSpPr txBox="1">
            <a:spLocks noChangeArrowheads="1"/>
          </p:cNvSpPr>
          <p:nvPr/>
        </p:nvSpPr>
        <p:spPr bwMode="auto">
          <a:xfrm>
            <a:off x="2214546" y="6072206"/>
            <a:ext cx="63701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2022</a:t>
            </a:r>
          </a:p>
        </p:txBody>
      </p:sp>
      <p:sp>
        <p:nvSpPr>
          <p:cNvPr id="36" name="Text Box 11"/>
          <p:cNvSpPr txBox="1">
            <a:spLocks noChangeArrowheads="1"/>
          </p:cNvSpPr>
          <p:nvPr/>
        </p:nvSpPr>
        <p:spPr bwMode="auto">
          <a:xfrm>
            <a:off x="6715141" y="3500438"/>
            <a:ext cx="637011"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algn="ctr" eaLnBrk="1" hangingPunct="1">
              <a:buClrTx/>
              <a:buFontTx/>
              <a:buNone/>
            </a:pPr>
            <a:r>
              <a:rPr lang="ru-RU" sz="1600" b="1" dirty="0">
                <a:solidFill>
                  <a:schemeClr val="accent4">
                    <a:lumMod val="50000"/>
                  </a:schemeClr>
                </a:solidFill>
              </a:rPr>
              <a:t>2022</a:t>
            </a:r>
          </a:p>
        </p:txBody>
      </p:sp>
      <p:sp>
        <p:nvSpPr>
          <p:cNvPr id="37" name="Text Box 9"/>
          <p:cNvSpPr txBox="1">
            <a:spLocks noChangeArrowheads="1"/>
          </p:cNvSpPr>
          <p:nvPr/>
        </p:nvSpPr>
        <p:spPr bwMode="auto">
          <a:xfrm>
            <a:off x="5715008" y="2786058"/>
            <a:ext cx="1214446" cy="4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485</a:t>
            </a:r>
          </a:p>
        </p:txBody>
      </p:sp>
      <p:sp>
        <p:nvSpPr>
          <p:cNvPr id="38" name="Text Box 9"/>
          <p:cNvSpPr txBox="1">
            <a:spLocks noChangeArrowheads="1"/>
          </p:cNvSpPr>
          <p:nvPr/>
        </p:nvSpPr>
        <p:spPr bwMode="auto">
          <a:xfrm>
            <a:off x="6858016" y="2714620"/>
            <a:ext cx="1143008" cy="4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520</a:t>
            </a:r>
          </a:p>
        </p:txBody>
      </p:sp>
      <p:sp>
        <p:nvSpPr>
          <p:cNvPr id="39" name="Text Box 9"/>
          <p:cNvSpPr txBox="1">
            <a:spLocks noChangeArrowheads="1"/>
          </p:cNvSpPr>
          <p:nvPr/>
        </p:nvSpPr>
        <p:spPr bwMode="auto">
          <a:xfrm>
            <a:off x="1073116" y="5286388"/>
            <a:ext cx="1162073" cy="894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2719,9</a:t>
            </a:r>
          </a:p>
        </p:txBody>
      </p:sp>
      <p:sp>
        <p:nvSpPr>
          <p:cNvPr id="40" name="Text Box 9"/>
          <p:cNvSpPr txBox="1">
            <a:spLocks noChangeArrowheads="1"/>
          </p:cNvSpPr>
          <p:nvPr/>
        </p:nvSpPr>
        <p:spPr bwMode="auto">
          <a:xfrm>
            <a:off x="2214546" y="5286388"/>
            <a:ext cx="1200154" cy="4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3359,4</a:t>
            </a:r>
          </a:p>
        </p:txBody>
      </p:sp>
      <p:sp>
        <p:nvSpPr>
          <p:cNvPr id="41" name="Text Box 9"/>
          <p:cNvSpPr txBox="1">
            <a:spLocks noChangeArrowheads="1"/>
          </p:cNvSpPr>
          <p:nvPr/>
        </p:nvSpPr>
        <p:spPr bwMode="auto">
          <a:xfrm>
            <a:off x="5786446" y="5429264"/>
            <a:ext cx="1122365" cy="4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563,1</a:t>
            </a:r>
          </a:p>
        </p:txBody>
      </p:sp>
      <p:sp>
        <p:nvSpPr>
          <p:cNvPr id="42" name="Text Box 9"/>
          <p:cNvSpPr txBox="1">
            <a:spLocks noChangeArrowheads="1"/>
          </p:cNvSpPr>
          <p:nvPr/>
        </p:nvSpPr>
        <p:spPr bwMode="auto">
          <a:xfrm>
            <a:off x="6715140" y="5357826"/>
            <a:ext cx="1214445" cy="4946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5pPr>
            <a:lvl6pPr marL="25146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6pPr>
            <a:lvl7pPr marL="29718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7pPr>
            <a:lvl8pPr marL="34290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8pPr>
            <a:lvl9pPr marL="3886200" indent="-228600" defTabSz="449263" eaLnBrk="0" fontAlgn="base" hangingPunct="0">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cs typeface="Lucida Sans Unicode" charset="0"/>
              </a:defRPr>
            </a:lvl9pPr>
          </a:lstStyle>
          <a:p>
            <a:pPr eaLnBrk="1" hangingPunct="1">
              <a:spcBef>
                <a:spcPts val="1000"/>
              </a:spcBef>
              <a:buClrTx/>
              <a:buFontTx/>
              <a:buNone/>
            </a:pPr>
            <a:r>
              <a:rPr lang="ru-RU" sz="2600" b="1" dirty="0">
                <a:solidFill>
                  <a:srgbClr val="080808"/>
                </a:solidFill>
              </a:rPr>
              <a:t>755,8</a:t>
            </a:r>
          </a:p>
        </p:txBody>
      </p:sp>
      <p:sp>
        <p:nvSpPr>
          <p:cNvPr id="44" name="Прямоугольник 43"/>
          <p:cNvSpPr/>
          <p:nvPr/>
        </p:nvSpPr>
        <p:spPr>
          <a:xfrm>
            <a:off x="285720" y="3929066"/>
            <a:ext cx="4357718" cy="646331"/>
          </a:xfrm>
          <a:prstGeom prst="rect">
            <a:avLst/>
          </a:prstGeom>
        </p:spPr>
        <p:txBody>
          <a:bodyPr wrap="square">
            <a:spAutoFit/>
          </a:bodyPr>
          <a:lstStyle/>
          <a:p>
            <a:pPr algn="ctr"/>
            <a:r>
              <a:rPr lang="ru-RU" b="1" dirty="0">
                <a:solidFill>
                  <a:srgbClr val="30311D"/>
                </a:solidFill>
                <a:latin typeface="Arial" pitchFamily="34" charset="0"/>
                <a:cs typeface="Arial" pitchFamily="34" charset="0"/>
              </a:rPr>
              <a:t>Выручка от продажи товаров, работ, услуг   (млн. руб.)</a:t>
            </a:r>
          </a:p>
        </p:txBody>
      </p:sp>
      <p:sp>
        <p:nvSpPr>
          <p:cNvPr id="45" name="Прямоугольник 44"/>
          <p:cNvSpPr/>
          <p:nvPr/>
        </p:nvSpPr>
        <p:spPr>
          <a:xfrm>
            <a:off x="4571968" y="4143380"/>
            <a:ext cx="4572032" cy="369332"/>
          </a:xfrm>
          <a:prstGeom prst="rect">
            <a:avLst/>
          </a:prstGeom>
        </p:spPr>
        <p:txBody>
          <a:bodyPr wrap="square">
            <a:spAutoFit/>
          </a:bodyPr>
          <a:lstStyle/>
          <a:p>
            <a:pPr algn="ctr"/>
            <a:r>
              <a:rPr lang="ru-RU" b="1" dirty="0">
                <a:solidFill>
                  <a:srgbClr val="30311D"/>
                </a:solidFill>
                <a:latin typeface="Arial" pitchFamily="34" charset="0"/>
                <a:cs typeface="Arial" pitchFamily="34" charset="0"/>
              </a:rPr>
              <a:t>Произведено продукции (млн. руб.)</a:t>
            </a:r>
          </a:p>
        </p:txBody>
      </p:sp>
    </p:spTree>
    <p:extLst>
      <p:ext uri="{BB962C8B-B14F-4D97-AF65-F5344CB8AC3E}">
        <p14:creationId xmlns:p14="http://schemas.microsoft.com/office/powerpoint/2010/main" val="25279428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2"/>
          <p:cNvSpPr txBox="1">
            <a:spLocks/>
          </p:cNvSpPr>
          <p:nvPr/>
        </p:nvSpPr>
        <p:spPr>
          <a:xfrm>
            <a:off x="179512" y="381000"/>
            <a:ext cx="8784976" cy="1103784"/>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ru-RU" sz="2400" b="1" dirty="0">
                <a:solidFill>
                  <a:srgbClr val="0070C0"/>
                </a:solidFill>
                <a:latin typeface="Times New Roman" panose="02020603050405020304" pitchFamily="18" charset="0"/>
                <a:cs typeface="Times New Roman" panose="02020603050405020304" pitchFamily="18" charset="0"/>
              </a:rPr>
              <a:t>Выдано микрозаймов 41,8 </a:t>
            </a:r>
            <a:r>
              <a:rPr lang="ru-RU" sz="2400" b="1" dirty="0" err="1">
                <a:solidFill>
                  <a:srgbClr val="0070C0"/>
                </a:solidFill>
                <a:latin typeface="Times New Roman" panose="02020603050405020304" pitchFamily="18" charset="0"/>
                <a:cs typeface="Times New Roman" panose="02020603050405020304" pitchFamily="18" charset="0"/>
              </a:rPr>
              <a:t>млн.руб</a:t>
            </a:r>
            <a:r>
              <a:rPr lang="ru-RU" sz="2400" b="1" dirty="0">
                <a:solidFill>
                  <a:srgbClr val="0070C0"/>
                </a:solidFill>
                <a:latin typeface="Times New Roman" panose="02020603050405020304" pitchFamily="18" charset="0"/>
                <a:cs typeface="Times New Roman" panose="02020603050405020304" pitchFamily="18" charset="0"/>
              </a:rPr>
              <a:t>. 45 СМСП, </a:t>
            </a:r>
          </a:p>
          <a:p>
            <a:r>
              <a:rPr lang="ru-RU" sz="2400" b="1" dirty="0">
                <a:solidFill>
                  <a:srgbClr val="0070C0"/>
                </a:solidFill>
                <a:latin typeface="Times New Roman" panose="02020603050405020304" pitchFamily="18" charset="0"/>
                <a:cs typeface="Times New Roman" panose="02020603050405020304" pitchFamily="18" charset="0"/>
              </a:rPr>
              <a:t>в т.ч. 19,5 млн. руб. предоставлены 21 КФХ </a:t>
            </a:r>
          </a:p>
        </p:txBody>
      </p:sp>
      <p:pic>
        <p:nvPicPr>
          <p:cNvPr id="3" name="Рисунок 2"/>
          <p:cNvPicPr>
            <a:picLocks noChangeAspect="1"/>
          </p:cNvPicPr>
          <p:nvPr/>
        </p:nvPicPr>
        <p:blipFill>
          <a:blip r:embed="rId2"/>
          <a:stretch>
            <a:fillRect/>
          </a:stretch>
        </p:blipFill>
        <p:spPr>
          <a:xfrm>
            <a:off x="467544" y="1484784"/>
            <a:ext cx="8371284" cy="4712903"/>
          </a:xfrm>
          <a:prstGeom prst="rect">
            <a:avLst/>
          </a:prstGeom>
        </p:spPr>
      </p:pic>
    </p:spTree>
    <p:extLst>
      <p:ext uri="{BB962C8B-B14F-4D97-AF65-F5344CB8AC3E}">
        <p14:creationId xmlns:p14="http://schemas.microsoft.com/office/powerpoint/2010/main" val="2260921563"/>
      </p:ext>
    </p:extLst>
  </p:cSld>
  <p:clrMapOvr>
    <a:masterClrMapping/>
  </p:clrMapOvr>
  <p:transition spd="slow">
    <p:cover dir="d"/>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0" name="Содержимое 2"/>
          <p:cNvSpPr txBox="1">
            <a:spLocks/>
          </p:cNvSpPr>
          <p:nvPr/>
        </p:nvSpPr>
        <p:spPr>
          <a:xfrm>
            <a:off x="4752529" y="3567954"/>
            <a:ext cx="4391471" cy="3124144"/>
          </a:xfrm>
          <a:prstGeom prst="rect">
            <a:avLst/>
          </a:prstGeom>
        </p:spPr>
        <p:txBody>
          <a:bodyPr vert="horz">
            <a:noAutofit/>
          </a:bodyPr>
          <a:lstStyle/>
          <a:p>
            <a:pPr marL="274320" marR="0" lvl="0" indent="-274320" algn="ctr" defTabSz="914400" rtl="0" eaLnBrk="1" fontAlgn="auto" latinLnBrk="0" hangingPunct="1">
              <a:lnSpc>
                <a:spcPct val="100000"/>
              </a:lnSpc>
              <a:spcBef>
                <a:spcPct val="20000"/>
              </a:spcBef>
              <a:spcAft>
                <a:spcPts val="0"/>
              </a:spcAft>
              <a:buClr>
                <a:schemeClr val="accent1"/>
              </a:buClr>
              <a:buSzPct val="85000"/>
              <a:tabLst/>
              <a:defRPr/>
            </a:pPr>
            <a:endParaRPr kumimoji="0" lang="ru-RU" sz="24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2" name="Заголовок 1">
            <a:extLst>
              <a:ext uri="{FF2B5EF4-FFF2-40B4-BE49-F238E27FC236}">
                <a16:creationId xmlns:a16="http://schemas.microsoft.com/office/drawing/2014/main" id="{4A0E881B-B8DA-435D-B632-509F17F442D0}"/>
              </a:ext>
            </a:extLst>
          </p:cNvPr>
          <p:cNvSpPr>
            <a:spLocks noGrp="1"/>
          </p:cNvSpPr>
          <p:nvPr>
            <p:ph type="title"/>
          </p:nvPr>
        </p:nvSpPr>
        <p:spPr>
          <a:xfrm>
            <a:off x="107504" y="116632"/>
            <a:ext cx="8784976" cy="652102"/>
          </a:xfrm>
        </p:spPr>
        <p:txBody>
          <a:bodyPr/>
          <a:lstStyle/>
          <a:p>
            <a:r>
              <a:rPr lang="ru-RU" dirty="0"/>
              <a:t>Агропромышленный комплекс</a:t>
            </a:r>
          </a:p>
        </p:txBody>
      </p:sp>
      <p:pic>
        <p:nvPicPr>
          <p:cNvPr id="5" name="Объект 4">
            <a:extLst>
              <a:ext uri="{FF2B5EF4-FFF2-40B4-BE49-F238E27FC236}">
                <a16:creationId xmlns:a16="http://schemas.microsoft.com/office/drawing/2014/main" id="{DB345A20-8C0A-4711-8752-957D93794786}"/>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rot="16200000">
            <a:off x="1489191" y="-727738"/>
            <a:ext cx="2411711" cy="5359359"/>
          </a:xfrm>
        </p:spPr>
      </p:pic>
      <p:pic>
        <p:nvPicPr>
          <p:cNvPr id="7" name="Рисунок 6">
            <a:extLst>
              <a:ext uri="{FF2B5EF4-FFF2-40B4-BE49-F238E27FC236}">
                <a16:creationId xmlns:a16="http://schemas.microsoft.com/office/drawing/2014/main" id="{49ADA4C7-2159-4959-BE1C-06C627954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7" y="4692015"/>
            <a:ext cx="4572000" cy="2165985"/>
          </a:xfrm>
          <a:prstGeom prst="rect">
            <a:avLst/>
          </a:prstGeom>
        </p:spPr>
      </p:pic>
      <p:pic>
        <p:nvPicPr>
          <p:cNvPr id="9" name="Рисунок 8">
            <a:extLst>
              <a:ext uri="{FF2B5EF4-FFF2-40B4-BE49-F238E27FC236}">
                <a16:creationId xmlns:a16="http://schemas.microsoft.com/office/drawing/2014/main" id="{49966FF7-AB16-4AD2-BB0D-82D246A5E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8097" y="4926246"/>
            <a:ext cx="4210944" cy="1944929"/>
          </a:xfrm>
          <a:prstGeom prst="rect">
            <a:avLst/>
          </a:prstGeom>
        </p:spPr>
      </p:pic>
      <p:sp>
        <p:nvSpPr>
          <p:cNvPr id="3" name="Прямоугольник 2"/>
          <p:cNvSpPr/>
          <p:nvPr/>
        </p:nvSpPr>
        <p:spPr>
          <a:xfrm>
            <a:off x="5359359" y="768734"/>
            <a:ext cx="3853851" cy="3693319"/>
          </a:xfrm>
          <a:prstGeom prst="rect">
            <a:avLst/>
          </a:prstGeom>
        </p:spPr>
        <p:txBody>
          <a:bodyPr wrap="square">
            <a:spAutoFit/>
          </a:bodyPr>
          <a:lstStyle/>
          <a:p>
            <a:r>
              <a:rPr lang="ru-RU" dirty="0">
                <a:latin typeface="Times New Roman" panose="02020603050405020304" pitchFamily="18" charset="0"/>
                <a:ea typeface="Times New Roman" panose="02020603050405020304" pitchFamily="18" charset="0"/>
              </a:rPr>
              <a:t>В 2022 году сельх</a:t>
            </a:r>
            <a:r>
              <a:rPr lang="ru-RU" u="sng" dirty="0">
                <a:latin typeface="Times New Roman" panose="02020603050405020304" pitchFamily="18" charset="0"/>
                <a:ea typeface="Times New Roman" panose="02020603050405020304" pitchFamily="18" charset="0"/>
              </a:rPr>
              <a:t>озпр</a:t>
            </a:r>
            <a:r>
              <a:rPr lang="ru-RU" dirty="0">
                <a:latin typeface="Times New Roman" panose="02020603050405020304" pitchFamily="18" charset="0"/>
                <a:ea typeface="Times New Roman" panose="02020603050405020304" pitchFamily="18" charset="0"/>
              </a:rPr>
              <a:t>оизводителями активно приобреталась техника и оборудование в лизинг на общую сумму </a:t>
            </a:r>
            <a:r>
              <a:rPr lang="ru-RU" b="1" dirty="0">
                <a:latin typeface="Times New Roman" panose="02020603050405020304" pitchFamily="18" charset="0"/>
                <a:ea typeface="Times New Roman" panose="02020603050405020304" pitchFamily="18" charset="0"/>
              </a:rPr>
              <a:t>382,3</a:t>
            </a:r>
            <a:r>
              <a:rPr lang="ru-RU" dirty="0">
                <a:latin typeface="Times New Roman" panose="02020603050405020304" pitchFamily="18" charset="0"/>
                <a:ea typeface="Times New Roman" panose="02020603050405020304" pitchFamily="18" charset="0"/>
              </a:rPr>
              <a:t> млн. руб. субсидии на приобретение  спецтехники в лизинг составили </a:t>
            </a:r>
            <a:r>
              <a:rPr lang="ru-RU" b="1" dirty="0">
                <a:latin typeface="Times New Roman" panose="02020603050405020304" pitchFamily="18" charset="0"/>
                <a:ea typeface="Times New Roman" panose="02020603050405020304" pitchFamily="18" charset="0"/>
              </a:rPr>
              <a:t>162,9</a:t>
            </a:r>
            <a:r>
              <a:rPr lang="ru-RU" dirty="0">
                <a:latin typeface="Times New Roman" panose="02020603050405020304" pitchFamily="18" charset="0"/>
                <a:ea typeface="Times New Roman" panose="02020603050405020304" pitchFamily="18" charset="0"/>
              </a:rPr>
              <a:t> млн. руб.  – это результат содействия администрации района в вовлечении всех сельскохозяйственных товаропроизводителей в областную программу поддержки сельского хозяйства и участие в национальном проекте «Развитие АПК». </a:t>
            </a:r>
            <a:endParaRPr lang="ru-RU" dirty="0"/>
          </a:p>
        </p:txBody>
      </p:sp>
      <p:sp>
        <p:nvSpPr>
          <p:cNvPr id="4" name="Прямоугольник 3"/>
          <p:cNvSpPr/>
          <p:nvPr/>
        </p:nvSpPr>
        <p:spPr>
          <a:xfrm>
            <a:off x="15367" y="3157797"/>
            <a:ext cx="5276713" cy="1754326"/>
          </a:xfrm>
          <a:prstGeom prst="rect">
            <a:avLst/>
          </a:prstGeom>
        </p:spPr>
        <p:txBody>
          <a:bodyPr wrap="square">
            <a:spAutoFit/>
          </a:bodyPr>
          <a:lstStyle/>
          <a:p>
            <a:r>
              <a:rPr lang="ru-RU" dirty="0">
                <a:latin typeface="Times New Roman" panose="02020603050405020304" pitchFamily="18" charset="0"/>
                <a:ea typeface="Times New Roman" panose="02020603050405020304" pitchFamily="18" charset="0"/>
              </a:rPr>
              <a:t>По результатам уборочной 2022 года валовый сбор зерна и зернобобовых по всем категориям хозяйств района в </a:t>
            </a:r>
            <a:r>
              <a:rPr lang="ru-RU" b="1" dirty="0">
                <a:latin typeface="Times New Roman" panose="02020603050405020304" pitchFamily="18" charset="0"/>
                <a:ea typeface="Times New Roman" panose="02020603050405020304" pitchFamily="18" charset="0"/>
              </a:rPr>
              <a:t>амбарном</a:t>
            </a:r>
            <a:r>
              <a:rPr lang="ru-RU" dirty="0">
                <a:latin typeface="Times New Roman" panose="02020603050405020304" pitchFamily="18" charset="0"/>
                <a:ea typeface="Times New Roman" panose="02020603050405020304" pitchFamily="18" charset="0"/>
              </a:rPr>
              <a:t> весе составил </a:t>
            </a:r>
            <a:r>
              <a:rPr lang="ru-RU" b="1" dirty="0">
                <a:latin typeface="Times New Roman" panose="02020603050405020304" pitchFamily="18" charset="0"/>
                <a:ea typeface="Times New Roman" panose="02020603050405020304" pitchFamily="18" charset="0"/>
              </a:rPr>
              <a:t>153,2 тыс. тонн</a:t>
            </a:r>
            <a:r>
              <a:rPr lang="ru-RU" dirty="0">
                <a:latin typeface="Times New Roman" panose="02020603050405020304" pitchFamily="18" charset="0"/>
                <a:ea typeface="Times New Roman" panose="02020603050405020304" pitchFamily="18" charset="0"/>
              </a:rPr>
              <a:t> при урожайности 24,72 ц/га. Площадь засеянных сельскохозяйственных культур составила 81743,3 га., </a:t>
            </a:r>
            <a:endParaRPr lang="ru-RU"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60648"/>
            <a:ext cx="8572500" cy="6429375"/>
          </a:xfrm>
          <a:prstGeom prst="rect">
            <a:avLst/>
          </a:prstGeom>
        </p:spPr>
      </p:pic>
      <p:sp>
        <p:nvSpPr>
          <p:cNvPr id="2" name="Прямоугольник 1"/>
          <p:cNvSpPr/>
          <p:nvPr/>
        </p:nvSpPr>
        <p:spPr>
          <a:xfrm>
            <a:off x="742950" y="3952874"/>
            <a:ext cx="8005514" cy="2892891"/>
          </a:xfrm>
          <a:prstGeom prst="rect">
            <a:avLst/>
          </a:prstGeom>
        </p:spPr>
        <p:txBody>
          <a:bodyPr wrap="square">
            <a:spAutoFit/>
          </a:bodyPr>
          <a:lstStyle/>
          <a:p>
            <a:r>
              <a:rPr lang="ru-RU" dirty="0">
                <a:solidFill>
                  <a:srgbClr val="FFC000"/>
                </a:solidFill>
                <a:latin typeface="Times New Roman" panose="02020603050405020304" pitchFamily="18" charset="0"/>
                <a:ea typeface="Times New Roman" panose="02020603050405020304" pitchFamily="18" charset="0"/>
              </a:rPr>
              <a:t>	Настоящий отчет является результатом работы за 2022 год </a:t>
            </a:r>
            <a:r>
              <a:rPr lang="ru-RU" dirty="0">
                <a:solidFill>
                  <a:srgbClr val="FFC000"/>
                </a:solidFill>
              </a:rPr>
              <a:t>администрации района, депутатского корпуса, администраций городского и сельских поселений, организаций всех форм хозяйствования.</a:t>
            </a:r>
            <a:r>
              <a:rPr lang="ru-RU" dirty="0">
                <a:solidFill>
                  <a:srgbClr val="FFC000"/>
                </a:solidFill>
                <a:latin typeface="Times New Roman" panose="02020603050405020304" pitchFamily="18" charset="0"/>
                <a:ea typeface="Times New Roman" panose="02020603050405020304" pitchFamily="18" charset="0"/>
              </a:rPr>
              <a:t> </a:t>
            </a:r>
          </a:p>
          <a:p>
            <a:r>
              <a:rPr lang="ru-RU" dirty="0">
                <a:solidFill>
                  <a:srgbClr val="FFC000"/>
                </a:solidFill>
                <a:latin typeface="Times New Roman" panose="02020603050405020304" pitchFamily="18" charset="0"/>
                <a:ea typeface="Times New Roman" panose="02020603050405020304" pitchFamily="18" charset="0"/>
              </a:rPr>
              <a:t>	Деятельность  органов местного самоуправления Куйтунского района была направлена на решение вопросов местного значения, на обеспечение стабильности всех сфер жизнедеятельности населения, учреждений бюджетной сферы, эффективной работы всего хозяйственного комплекса района, повышение уровня  жизни и создание комфортных условий для жителей района. </a:t>
            </a:r>
            <a:endParaRPr lang="ru-RU" dirty="0">
              <a:solidFill>
                <a:srgbClr val="FFC000"/>
              </a:solidFill>
            </a:endParaRPr>
          </a:p>
        </p:txBody>
      </p:sp>
    </p:spTree>
    <p:extLst>
      <p:ext uri="{BB962C8B-B14F-4D97-AF65-F5344CB8AC3E}">
        <p14:creationId xmlns:p14="http://schemas.microsoft.com/office/powerpoint/2010/main" val="220124938"/>
      </p:ext>
    </p:extLst>
  </p:cSld>
  <p:clrMapOvr>
    <a:masterClrMapping/>
  </p:clrMapOvr>
  <p:transition spd="slow">
    <p:cover dir="d"/>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300" b="1" dirty="0">
                <a:solidFill>
                  <a:srgbClr val="0070C0"/>
                </a:solidFill>
              </a:rPr>
              <a:t>Производство сельскохозяйственной продукции</a:t>
            </a:r>
            <a:r>
              <a:rPr lang="en-US" sz="2300" b="1" dirty="0">
                <a:solidFill>
                  <a:srgbClr val="0070C0"/>
                </a:solidFill>
              </a:rPr>
              <a:t> </a:t>
            </a:r>
            <a:r>
              <a:rPr lang="ru-RU" sz="2300" b="1" dirty="0">
                <a:solidFill>
                  <a:srgbClr val="0070C0"/>
                </a:solidFill>
              </a:rPr>
              <a:t>в целом по району:</a:t>
            </a:r>
            <a:endParaRPr lang="ru-RU" sz="2300" b="1" dirty="0"/>
          </a:p>
        </p:txBody>
      </p:sp>
      <p:pic>
        <p:nvPicPr>
          <p:cNvPr id="6" name="Содержимое 5" descr="Захваченный кадр 65.bmp"/>
          <p:cNvPicPr>
            <a:picLocks noGrp="1" noChangeAspect="1"/>
          </p:cNvPicPr>
          <p:nvPr>
            <p:ph sz="half" idx="1"/>
          </p:nvPr>
        </p:nvPicPr>
        <p:blipFill>
          <a:blip r:embed="rId2"/>
          <a:stretch>
            <a:fillRect/>
          </a:stretch>
        </p:blipFill>
        <p:spPr>
          <a:xfrm>
            <a:off x="107504" y="1000108"/>
            <a:ext cx="4105137" cy="35719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Содержимое 4"/>
          <p:cNvGraphicFramePr>
            <a:graphicFrameLocks noGrp="1"/>
          </p:cNvGraphicFramePr>
          <p:nvPr>
            <p:ph sz="half" idx="2"/>
            <p:extLst>
              <p:ext uri="{D42A27DB-BD31-4B8C-83A1-F6EECF244321}">
                <p14:modId xmlns:p14="http://schemas.microsoft.com/office/powerpoint/2010/main" val="1834368586"/>
              </p:ext>
            </p:extLst>
          </p:nvPr>
        </p:nvGraphicFramePr>
        <p:xfrm>
          <a:off x="3707904" y="1000108"/>
          <a:ext cx="5221814" cy="5572164"/>
        </p:xfrm>
        <a:graphic>
          <a:graphicData uri="http://schemas.openxmlformats.org/drawingml/2006/chart">
            <c:chart xmlns:c="http://schemas.openxmlformats.org/drawingml/2006/chart" xmlns:r="http://schemas.openxmlformats.org/officeDocument/2006/relationships" r:id="rId3"/>
          </a:graphicData>
        </a:graphic>
      </p:graphicFrame>
      <p:pic>
        <p:nvPicPr>
          <p:cNvPr id="8" name="Содержимое 5" descr="Захваченный кадр 65.bmp"/>
          <p:cNvPicPr>
            <a:picLocks noChangeAspect="1"/>
          </p:cNvPicPr>
          <p:nvPr/>
        </p:nvPicPr>
        <p:blipFill>
          <a:blip r:embed="rId4"/>
          <a:stretch>
            <a:fillRect/>
          </a:stretch>
        </p:blipFill>
        <p:spPr>
          <a:xfrm>
            <a:off x="661616" y="4365104"/>
            <a:ext cx="2580377" cy="1935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pull dir="ru"/>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Социально-экономическое сотрудничество</a:t>
            </a:r>
          </a:p>
        </p:txBody>
      </p:sp>
      <p:graphicFrame>
        <p:nvGraphicFramePr>
          <p:cNvPr id="9" name="Объект 8"/>
          <p:cNvGraphicFramePr>
            <a:graphicFrameLocks noGrp="1"/>
          </p:cNvGraphicFramePr>
          <p:nvPr>
            <p:ph sz="quarter" idx="1"/>
            <p:extLst>
              <p:ext uri="{D42A27DB-BD31-4B8C-83A1-F6EECF244321}">
                <p14:modId xmlns:p14="http://schemas.microsoft.com/office/powerpoint/2010/main" val="3615868498"/>
              </p:ext>
            </p:extLst>
          </p:nvPr>
        </p:nvGraphicFramePr>
        <p:xfrm>
          <a:off x="35496" y="987553"/>
          <a:ext cx="8928991" cy="5825172"/>
        </p:xfrm>
        <a:graphic>
          <a:graphicData uri="http://schemas.openxmlformats.org/drawingml/2006/table">
            <a:tbl>
              <a:tblPr firstRow="1" bandRow="1">
                <a:tableStyleId>{5C22544A-7EE6-4342-B048-85BDC9FD1C3A}</a:tableStyleId>
              </a:tblPr>
              <a:tblGrid>
                <a:gridCol w="3047177">
                  <a:extLst>
                    <a:ext uri="{9D8B030D-6E8A-4147-A177-3AD203B41FA5}">
                      <a16:colId xmlns:a16="http://schemas.microsoft.com/office/drawing/2014/main" val="3498633052"/>
                    </a:ext>
                  </a:extLst>
                </a:gridCol>
                <a:gridCol w="1489327">
                  <a:extLst>
                    <a:ext uri="{9D8B030D-6E8A-4147-A177-3AD203B41FA5}">
                      <a16:colId xmlns:a16="http://schemas.microsoft.com/office/drawing/2014/main" val="2384362456"/>
                    </a:ext>
                  </a:extLst>
                </a:gridCol>
                <a:gridCol w="1610457">
                  <a:extLst>
                    <a:ext uri="{9D8B030D-6E8A-4147-A177-3AD203B41FA5}">
                      <a16:colId xmlns:a16="http://schemas.microsoft.com/office/drawing/2014/main" val="2226613629"/>
                    </a:ext>
                  </a:extLst>
                </a:gridCol>
                <a:gridCol w="2782030">
                  <a:extLst>
                    <a:ext uri="{9D8B030D-6E8A-4147-A177-3AD203B41FA5}">
                      <a16:colId xmlns:a16="http://schemas.microsoft.com/office/drawing/2014/main" val="1758809371"/>
                    </a:ext>
                  </a:extLst>
                </a:gridCol>
              </a:tblGrid>
              <a:tr h="961924">
                <a:tc gridSpan="2">
                  <a:txBody>
                    <a:bodyPr/>
                    <a:lstStyle/>
                    <a:p>
                      <a:pPr algn="ctr"/>
                      <a:r>
                        <a:rPr lang="ru-RU" dirty="0"/>
                        <a:t>Соглашений                                              о социально-экономическом </a:t>
                      </a:r>
                    </a:p>
                    <a:p>
                      <a:pPr algn="ctr"/>
                      <a:r>
                        <a:rPr lang="ru-RU" dirty="0"/>
                        <a:t>сотрудничестве – 170</a:t>
                      </a:r>
                    </a:p>
                  </a:txBody>
                  <a:tcPr/>
                </a:tc>
                <a:tc hMerge="1">
                  <a:txBody>
                    <a:bodyPr/>
                    <a:lstStyle/>
                    <a:p>
                      <a:endParaRPr lang="ru-RU" dirty="0"/>
                    </a:p>
                  </a:txBody>
                  <a:tcPr/>
                </a:tc>
                <a:tc gridSpan="2">
                  <a:txBody>
                    <a:bodyPr/>
                    <a:lstStyle/>
                    <a:p>
                      <a:pPr algn="ctr"/>
                      <a:r>
                        <a:rPr lang="ru-RU" dirty="0"/>
                        <a:t>    Привлечено</a:t>
                      </a:r>
                      <a:r>
                        <a:rPr lang="ru-RU" baseline="0" dirty="0"/>
                        <a:t>     </a:t>
                      </a:r>
                    </a:p>
                    <a:p>
                      <a:pPr algn="ctr"/>
                      <a:r>
                        <a:rPr lang="ru-RU" baseline="0" dirty="0"/>
                        <a:t>  8,2</a:t>
                      </a:r>
                      <a:r>
                        <a:rPr lang="ru-RU" dirty="0"/>
                        <a:t> млн. руб.</a:t>
                      </a:r>
                    </a:p>
                  </a:txBody>
                  <a:tcPr/>
                </a:tc>
                <a:tc hMerge="1">
                  <a:txBody>
                    <a:bodyPr/>
                    <a:lstStyle/>
                    <a:p>
                      <a:endParaRPr lang="ru-RU"/>
                    </a:p>
                  </a:txBody>
                  <a:tcPr/>
                </a:tc>
                <a:extLst>
                  <a:ext uri="{0D108BD9-81ED-4DB2-BD59-A6C34878D82A}">
                    <a16:rowId xmlns:a16="http://schemas.microsoft.com/office/drawing/2014/main" val="860898897"/>
                  </a:ext>
                </a:extLst>
              </a:tr>
              <a:tr h="390114">
                <a:tc gridSpan="4">
                  <a:txBody>
                    <a:bodyPr/>
                    <a:lstStyle/>
                    <a:p>
                      <a:pPr algn="ctr"/>
                      <a:r>
                        <a:rPr lang="ru-RU" b="1" dirty="0"/>
                        <a:t>Участники</a:t>
                      </a:r>
                      <a:r>
                        <a:rPr lang="ru-RU" b="1" baseline="0" dirty="0"/>
                        <a:t>:</a:t>
                      </a:r>
                      <a:endParaRPr lang="ru-RU" b="1" dirty="0"/>
                    </a:p>
                  </a:txBody>
                  <a:tcPr/>
                </a:tc>
                <a:tc hMerge="1">
                  <a:txBody>
                    <a:bodyPr/>
                    <a:lstStyle/>
                    <a:p>
                      <a:endParaRPr lang="ru-RU" dirty="0"/>
                    </a:p>
                  </a:txBody>
                  <a:tcPr/>
                </a:tc>
                <a:tc hMerge="1">
                  <a:txBody>
                    <a:bodyPr/>
                    <a:lstStyle/>
                    <a:p>
                      <a:endParaRPr lang="ru-RU" dirty="0"/>
                    </a:p>
                  </a:txBody>
                  <a:tcPr/>
                </a:tc>
                <a:tc hMerge="1">
                  <a:txBody>
                    <a:bodyPr/>
                    <a:lstStyle/>
                    <a:p>
                      <a:endParaRPr lang="ru-RU"/>
                    </a:p>
                  </a:txBody>
                  <a:tcPr/>
                </a:tc>
                <a:extLst>
                  <a:ext uri="{0D108BD9-81ED-4DB2-BD59-A6C34878D82A}">
                    <a16:rowId xmlns:a16="http://schemas.microsoft.com/office/drawing/2014/main" val="3111507920"/>
                  </a:ext>
                </a:extLst>
              </a:tr>
              <a:tr h="610697">
                <a:tc>
                  <a:txBody>
                    <a:bodyPr/>
                    <a:lstStyle/>
                    <a:p>
                      <a:r>
                        <a:rPr lang="ru-RU" dirty="0"/>
                        <a:t>ООО «</a:t>
                      </a:r>
                      <a:r>
                        <a:rPr lang="ru-RU" dirty="0" err="1"/>
                        <a:t>СибИнтерСтрой</a:t>
                      </a:r>
                      <a:r>
                        <a:rPr lang="ru-RU" dirty="0"/>
                        <a:t>»</a:t>
                      </a:r>
                    </a:p>
                  </a:txBody>
                  <a:tcPr/>
                </a:tc>
                <a:tc gridSpan="2">
                  <a:txBody>
                    <a:bodyPr/>
                    <a:lstStyle/>
                    <a:p>
                      <a:r>
                        <a:rPr lang="ru-RU" dirty="0"/>
                        <a:t>ООО «Транснефть-Восток»</a:t>
                      </a:r>
                    </a:p>
                  </a:txBody>
                  <a:tcPr/>
                </a:tc>
                <a:tc hMerge="1">
                  <a:txBody>
                    <a:bodyPr/>
                    <a:lstStyle/>
                    <a:p>
                      <a:endParaRPr lang="ru-RU" dirty="0"/>
                    </a:p>
                  </a:txBody>
                  <a:tcPr/>
                </a:tc>
                <a:tc>
                  <a:txBody>
                    <a:bodyPr/>
                    <a:lstStyle/>
                    <a:p>
                      <a:r>
                        <a:rPr lang="ru-RU" dirty="0"/>
                        <a:t>ИП Киреева Т.П.</a:t>
                      </a:r>
                    </a:p>
                  </a:txBody>
                  <a:tcPr/>
                </a:tc>
                <a:extLst>
                  <a:ext uri="{0D108BD9-81ED-4DB2-BD59-A6C34878D82A}">
                    <a16:rowId xmlns:a16="http://schemas.microsoft.com/office/drawing/2014/main" val="2135639507"/>
                  </a:ext>
                </a:extLst>
              </a:tr>
              <a:tr h="390114">
                <a:tc>
                  <a:txBody>
                    <a:bodyPr/>
                    <a:lstStyle/>
                    <a:p>
                      <a:r>
                        <a:rPr lang="ru-RU" dirty="0"/>
                        <a:t>ООО «Возрождение»</a:t>
                      </a:r>
                    </a:p>
                  </a:txBody>
                  <a:tcPr/>
                </a:tc>
                <a:tc gridSpan="2">
                  <a:txBody>
                    <a:bodyPr/>
                    <a:lstStyle/>
                    <a:p>
                      <a:r>
                        <a:rPr lang="ru-RU" dirty="0"/>
                        <a:t>ООО «Сады Сибири»</a:t>
                      </a:r>
                    </a:p>
                  </a:txBody>
                  <a:tcPr/>
                </a:tc>
                <a:tc hMerge="1">
                  <a:txBody>
                    <a:bodyPr/>
                    <a:lstStyle/>
                    <a:p>
                      <a:endParaRPr lang="ru-RU" dirty="0"/>
                    </a:p>
                  </a:txBody>
                  <a:tcPr/>
                </a:tc>
                <a:tc>
                  <a:txBody>
                    <a:bodyPr/>
                    <a:lstStyle/>
                    <a:p>
                      <a:r>
                        <a:rPr lang="ru-RU" dirty="0"/>
                        <a:t>ИП </a:t>
                      </a:r>
                      <a:r>
                        <a:rPr lang="ru-RU" dirty="0" err="1"/>
                        <a:t>Мрачковская</a:t>
                      </a:r>
                      <a:r>
                        <a:rPr lang="ru-RU" dirty="0"/>
                        <a:t> О.И.</a:t>
                      </a:r>
                    </a:p>
                  </a:txBody>
                  <a:tcPr/>
                </a:tc>
                <a:extLst>
                  <a:ext uri="{0D108BD9-81ED-4DB2-BD59-A6C34878D82A}">
                    <a16:rowId xmlns:a16="http://schemas.microsoft.com/office/drawing/2014/main" val="1578935358"/>
                  </a:ext>
                </a:extLst>
              </a:tr>
              <a:tr h="474844">
                <a:tc>
                  <a:txBody>
                    <a:bodyPr/>
                    <a:lstStyle/>
                    <a:p>
                      <a:r>
                        <a:rPr lang="ru-RU" dirty="0"/>
                        <a:t>ООО «Саянский бройлер»</a:t>
                      </a:r>
                    </a:p>
                  </a:txBody>
                  <a:tcPr/>
                </a:tc>
                <a:tc gridSpan="2">
                  <a:txBody>
                    <a:bodyPr/>
                    <a:lstStyle/>
                    <a:p>
                      <a:r>
                        <a:rPr lang="ru-RU" dirty="0"/>
                        <a:t>ИП КФХ </a:t>
                      </a:r>
                      <a:r>
                        <a:rPr lang="ru-RU" dirty="0" err="1"/>
                        <a:t>Судникович</a:t>
                      </a:r>
                      <a:r>
                        <a:rPr lang="ru-RU" dirty="0"/>
                        <a:t> Н.М.</a:t>
                      </a:r>
                    </a:p>
                  </a:txBody>
                  <a:tcPr/>
                </a:tc>
                <a:tc hMerge="1">
                  <a:txBody>
                    <a:bodyPr/>
                    <a:lstStyle/>
                    <a:p>
                      <a:endParaRPr lang="ru-RU"/>
                    </a:p>
                  </a:txBody>
                  <a:tcPr/>
                </a:tc>
                <a:tc>
                  <a:txBody>
                    <a:bodyPr/>
                    <a:lstStyle/>
                    <a:p>
                      <a:r>
                        <a:rPr lang="ru-RU" dirty="0"/>
                        <a:t>ИП КФХ Ступин Д.В.</a:t>
                      </a:r>
                    </a:p>
                  </a:txBody>
                  <a:tcPr/>
                </a:tc>
                <a:extLst>
                  <a:ext uri="{0D108BD9-81ED-4DB2-BD59-A6C34878D82A}">
                    <a16:rowId xmlns:a16="http://schemas.microsoft.com/office/drawing/2014/main" val="3774568803"/>
                  </a:ext>
                </a:extLst>
              </a:tr>
              <a:tr h="390114">
                <a:tc>
                  <a:txBody>
                    <a:bodyPr/>
                    <a:lstStyle/>
                    <a:p>
                      <a:r>
                        <a:rPr lang="ru-RU" dirty="0"/>
                        <a:t>ООО «</a:t>
                      </a:r>
                      <a:r>
                        <a:rPr lang="ru-RU" dirty="0" err="1"/>
                        <a:t>Куйтунское</a:t>
                      </a:r>
                      <a:r>
                        <a:rPr lang="ru-RU" baseline="0" dirty="0"/>
                        <a:t> ЖКХ»</a:t>
                      </a:r>
                      <a:endParaRPr lang="ru-RU" dirty="0"/>
                    </a:p>
                  </a:txBody>
                  <a:tcPr/>
                </a:tc>
                <a:tc gridSpan="2">
                  <a:txBody>
                    <a:bodyPr/>
                    <a:lstStyle/>
                    <a:p>
                      <a:r>
                        <a:rPr lang="ru-RU" dirty="0"/>
                        <a:t>ИП КФХ Ткачев А.А.</a:t>
                      </a:r>
                    </a:p>
                  </a:txBody>
                  <a:tcPr/>
                </a:tc>
                <a:tc hMerge="1">
                  <a:txBody>
                    <a:bodyPr/>
                    <a:lstStyle/>
                    <a:p>
                      <a:endParaRPr lang="ru-RU"/>
                    </a:p>
                  </a:txBody>
                  <a:tcPr/>
                </a:tc>
                <a:tc>
                  <a:txBody>
                    <a:bodyPr/>
                    <a:lstStyle/>
                    <a:p>
                      <a:r>
                        <a:rPr lang="ru-RU" dirty="0"/>
                        <a:t>ИП Поплавская М.П.</a:t>
                      </a:r>
                    </a:p>
                  </a:txBody>
                  <a:tcPr/>
                </a:tc>
                <a:extLst>
                  <a:ext uri="{0D108BD9-81ED-4DB2-BD59-A6C34878D82A}">
                    <a16:rowId xmlns:a16="http://schemas.microsoft.com/office/drawing/2014/main" val="2479768492"/>
                  </a:ext>
                </a:extLst>
              </a:tr>
              <a:tr h="390114">
                <a:tc>
                  <a:txBody>
                    <a:bodyPr/>
                    <a:lstStyle/>
                    <a:p>
                      <a:r>
                        <a:rPr lang="ru-RU" dirty="0"/>
                        <a:t>ООО «Актив+»</a:t>
                      </a:r>
                    </a:p>
                  </a:txBody>
                  <a:tcPr/>
                </a:tc>
                <a:tc gridSpan="2">
                  <a:txBody>
                    <a:bodyPr/>
                    <a:lstStyle/>
                    <a:p>
                      <a:r>
                        <a:rPr lang="ru-RU" dirty="0"/>
                        <a:t>ИП </a:t>
                      </a:r>
                      <a:r>
                        <a:rPr lang="ru-RU" dirty="0" err="1"/>
                        <a:t>Шлыкова</a:t>
                      </a:r>
                      <a:r>
                        <a:rPr lang="ru-RU" dirty="0"/>
                        <a:t> К.Д.</a:t>
                      </a:r>
                    </a:p>
                  </a:txBody>
                  <a:tcPr/>
                </a:tc>
                <a:tc h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ИП КФХ </a:t>
                      </a:r>
                      <a:r>
                        <a:rPr lang="ru-RU" dirty="0" err="1"/>
                        <a:t>Курмель</a:t>
                      </a:r>
                      <a:r>
                        <a:rPr lang="ru-RU" dirty="0"/>
                        <a:t> С.М.</a:t>
                      </a:r>
                    </a:p>
                  </a:txBody>
                  <a:tcPr/>
                </a:tc>
                <a:extLst>
                  <a:ext uri="{0D108BD9-81ED-4DB2-BD59-A6C34878D82A}">
                    <a16:rowId xmlns:a16="http://schemas.microsoft.com/office/drawing/2014/main" val="3712793391"/>
                  </a:ext>
                </a:extLst>
              </a:tr>
              <a:tr h="493240">
                <a:tc>
                  <a:txBody>
                    <a:bodyPr/>
                    <a:lstStyle/>
                    <a:p>
                      <a:r>
                        <a:rPr lang="ru-RU" dirty="0"/>
                        <a:t>АО «</a:t>
                      </a:r>
                      <a:r>
                        <a:rPr lang="ru-RU" dirty="0" err="1"/>
                        <a:t>Куйтунская</a:t>
                      </a:r>
                      <a:r>
                        <a:rPr lang="ru-RU" dirty="0"/>
                        <a:t> Нива»</a:t>
                      </a:r>
                    </a:p>
                  </a:txBody>
                  <a:tcPr/>
                </a:tc>
                <a:tc gridSpan="2">
                  <a:txBody>
                    <a:bodyPr/>
                    <a:lstStyle/>
                    <a:p>
                      <a:r>
                        <a:rPr lang="ru-RU" dirty="0"/>
                        <a:t>ИП </a:t>
                      </a:r>
                      <a:r>
                        <a:rPr lang="ru-RU" dirty="0" err="1"/>
                        <a:t>Мачихо</a:t>
                      </a:r>
                      <a:r>
                        <a:rPr lang="ru-RU" dirty="0"/>
                        <a:t> В.С.</a:t>
                      </a:r>
                    </a:p>
                  </a:txBody>
                  <a:tcPr/>
                </a:tc>
                <a:tc hMerge="1">
                  <a:txBody>
                    <a:bodyPr/>
                    <a:lstStyle/>
                    <a:p>
                      <a:endParaRPr lang="ru-RU"/>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ИП Шульгин</a:t>
                      </a:r>
                    </a:p>
                  </a:txBody>
                  <a:tcPr/>
                </a:tc>
                <a:extLst>
                  <a:ext uri="{0D108BD9-81ED-4DB2-BD59-A6C34878D82A}">
                    <a16:rowId xmlns:a16="http://schemas.microsoft.com/office/drawing/2014/main" val="3558665878"/>
                  </a:ext>
                </a:extLst>
              </a:tr>
              <a:tr h="872425">
                <a:tc>
                  <a:txBody>
                    <a:bodyPr/>
                    <a:lstStyle/>
                    <a:p>
                      <a:r>
                        <a:rPr lang="ru-RU" dirty="0"/>
                        <a:t>ООО «Лесная инвестиционная компания»</a:t>
                      </a:r>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t>ООО «</a:t>
                      </a:r>
                      <a:r>
                        <a:rPr lang="ru-RU" dirty="0" err="1"/>
                        <a:t>ЭкспортЛес</a:t>
                      </a:r>
                      <a:r>
                        <a:rPr lang="ru-RU" dirty="0"/>
                        <a:t>»</a:t>
                      </a:r>
                    </a:p>
                    <a:p>
                      <a:endParaRPr lang="ru-RU" dirty="0"/>
                    </a:p>
                  </a:txBody>
                  <a:tcPr/>
                </a:tc>
                <a:tc hMerge="1">
                  <a:txBody>
                    <a:bodyPr/>
                    <a:lstStyle/>
                    <a:p>
                      <a:endParaRPr lang="ru-RU"/>
                    </a:p>
                  </a:txBody>
                  <a:tcPr/>
                </a:tc>
                <a:tc>
                  <a:txBody>
                    <a:bodyPr/>
                    <a:lstStyle/>
                    <a:p>
                      <a:r>
                        <a:rPr lang="ru-RU" dirty="0"/>
                        <a:t>ООО «Коммерческий центр»</a:t>
                      </a:r>
                    </a:p>
                  </a:txBody>
                  <a:tcPr/>
                </a:tc>
                <a:extLst>
                  <a:ext uri="{0D108BD9-81ED-4DB2-BD59-A6C34878D82A}">
                    <a16:rowId xmlns:a16="http://schemas.microsoft.com/office/drawing/2014/main" val="1422526897"/>
                  </a:ext>
                </a:extLst>
              </a:tr>
              <a:tr h="390114">
                <a:tc>
                  <a:txBody>
                    <a:bodyPr/>
                    <a:lstStyle/>
                    <a:p>
                      <a:endParaRPr lang="ru-RU" dirty="0"/>
                    </a:p>
                  </a:txBody>
                  <a:tcPr/>
                </a:tc>
                <a:tc gridSpan="2">
                  <a:txBody>
                    <a:bodyPr/>
                    <a:lstStyle/>
                    <a:p>
                      <a:endParaRPr lang="ru-RU" dirty="0"/>
                    </a:p>
                  </a:txBody>
                  <a:tcPr/>
                </a:tc>
                <a:tc hMerge="1">
                  <a:txBody>
                    <a:bodyPr/>
                    <a:lstStyle/>
                    <a:p>
                      <a:endParaRPr lang="ru-RU"/>
                    </a:p>
                  </a:txBody>
                  <a:tcPr/>
                </a:tc>
                <a:tc>
                  <a:txBody>
                    <a:bodyPr/>
                    <a:lstStyle/>
                    <a:p>
                      <a:endParaRPr lang="ru-RU" dirty="0"/>
                    </a:p>
                  </a:txBody>
                  <a:tcPr/>
                </a:tc>
                <a:extLst>
                  <a:ext uri="{0D108BD9-81ED-4DB2-BD59-A6C34878D82A}">
                    <a16:rowId xmlns:a16="http://schemas.microsoft.com/office/drawing/2014/main" val="229374192"/>
                  </a:ext>
                </a:extLst>
              </a:tr>
              <a:tr h="390114">
                <a:tc>
                  <a:txBody>
                    <a:bodyPr/>
                    <a:lstStyle/>
                    <a:p>
                      <a:endParaRPr lang="ru-RU" dirty="0"/>
                    </a:p>
                  </a:txBody>
                  <a:tcPr/>
                </a:tc>
                <a:tc gridSpan="2">
                  <a:txBody>
                    <a:bodyPr/>
                    <a:lstStyle/>
                    <a:p>
                      <a:endParaRPr lang="ru-RU" dirty="0"/>
                    </a:p>
                  </a:txBody>
                  <a:tcPr/>
                </a:tc>
                <a:tc hMerge="1">
                  <a:txBody>
                    <a:bodyPr/>
                    <a:lstStyle/>
                    <a:p>
                      <a:endParaRPr lang="ru-RU"/>
                    </a:p>
                  </a:txBody>
                  <a:tcPr/>
                </a:tc>
                <a:tc>
                  <a:txBody>
                    <a:bodyPr/>
                    <a:lstStyle/>
                    <a:p>
                      <a:endParaRPr lang="ru-RU" dirty="0"/>
                    </a:p>
                  </a:txBody>
                  <a:tcPr/>
                </a:tc>
                <a:extLst>
                  <a:ext uri="{0D108BD9-81ED-4DB2-BD59-A6C34878D82A}">
                    <a16:rowId xmlns:a16="http://schemas.microsoft.com/office/drawing/2014/main" val="4208232677"/>
                  </a:ext>
                </a:extLst>
              </a:tr>
            </a:tbl>
          </a:graphicData>
        </a:graphic>
      </p:graphicFrame>
    </p:spTree>
    <p:extLst>
      <p:ext uri="{BB962C8B-B14F-4D97-AF65-F5344CB8AC3E}">
        <p14:creationId xmlns:p14="http://schemas.microsoft.com/office/powerpoint/2010/main" val="4062446036"/>
      </p:ext>
    </p:extLst>
  </p:cSld>
  <p:clrMapOvr>
    <a:masterClrMapping/>
  </p:clrMapOvr>
  <p:transition spd="slow">
    <p:cover dir="d"/>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Заголовок 1"/>
          <p:cNvSpPr txBox="1">
            <a:spLocks/>
          </p:cNvSpPr>
          <p:nvPr/>
        </p:nvSpPr>
        <p:spPr>
          <a:xfrm>
            <a:off x="301752" y="228600"/>
            <a:ext cx="8534400" cy="758952"/>
          </a:xfrm>
          <a:prstGeom prst="rect">
            <a:avLst/>
          </a:prstGeom>
        </p:spPr>
        <p:txBody>
          <a:bodyPr>
            <a:noAutofit/>
          </a:bodyPr>
          <a:lstStyle>
            <a:lvl1pPr algn="ctr" rtl="0" eaLnBrk="1" latinLnBrk="0" hangingPunct="1">
              <a:spcBef>
                <a:spcPct val="0"/>
              </a:spcBef>
              <a:buNone/>
              <a:defRPr kumimoji="0" sz="3300" kern="1200">
                <a:solidFill>
                  <a:schemeClr val="accent3">
                    <a:shade val="75000"/>
                  </a:schemeClr>
                </a:solidFill>
                <a:latin typeface="+mj-lt"/>
                <a:ea typeface="+mj-ea"/>
                <a:cs typeface="+mj-cs"/>
              </a:defRPr>
            </a:lvl1pPr>
          </a:lstStyle>
          <a:p>
            <a:r>
              <a:rPr lang="ru-RU" sz="2300" b="1" dirty="0">
                <a:solidFill>
                  <a:srgbClr val="0070C0"/>
                </a:solidFill>
              </a:rPr>
              <a:t>Образование</a:t>
            </a:r>
          </a:p>
        </p:txBody>
      </p:sp>
      <p:sp>
        <p:nvSpPr>
          <p:cNvPr id="4" name="Заголовок 3">
            <a:extLst>
              <a:ext uri="{FF2B5EF4-FFF2-40B4-BE49-F238E27FC236}">
                <a16:creationId xmlns:a16="http://schemas.microsoft.com/office/drawing/2014/main" id="{E4DDE983-2A66-4329-8364-461396D98F1A}"/>
              </a:ext>
            </a:extLst>
          </p:cNvPr>
          <p:cNvSpPr>
            <a:spLocks noGrp="1"/>
          </p:cNvSpPr>
          <p:nvPr>
            <p:ph type="title"/>
          </p:nvPr>
        </p:nvSpPr>
        <p:spPr>
          <a:xfrm>
            <a:off x="301752" y="332656"/>
            <a:ext cx="8534400" cy="576064"/>
          </a:xfrm>
        </p:spPr>
        <p:txBody>
          <a:bodyPr>
            <a:normAutofit fontScale="90000"/>
          </a:bodyPr>
          <a:lstStyle/>
          <a:p>
            <a:endParaRPr lang="ru-RU" dirty="0">
              <a:ln>
                <a:solidFill>
                  <a:schemeClr val="lt1">
                    <a:hueOff val="0"/>
                    <a:satOff val="0"/>
                    <a:lumOff val="0"/>
                  </a:schemeClr>
                </a:solidFill>
              </a:ln>
              <a:noFill/>
            </a:endParaRPr>
          </a:p>
        </p:txBody>
      </p:sp>
      <p:graphicFrame>
        <p:nvGraphicFramePr>
          <p:cNvPr id="8" name="Объект 7"/>
          <p:cNvGraphicFramePr>
            <a:graphicFrameLocks noGrp="1" noChangeAspect="1"/>
          </p:cNvGraphicFramePr>
          <p:nvPr>
            <p:ph sz="quarter" idx="1"/>
            <p:extLst>
              <p:ext uri="{D42A27DB-BD31-4B8C-83A1-F6EECF244321}">
                <p14:modId xmlns:p14="http://schemas.microsoft.com/office/powerpoint/2010/main" val="513649792"/>
              </p:ext>
            </p:extLst>
          </p:nvPr>
        </p:nvGraphicFramePr>
        <p:xfrm>
          <a:off x="301751" y="1527175"/>
          <a:ext cx="8504111" cy="4566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2121957"/>
      </p:ext>
    </p:extLst>
  </p:cSld>
  <p:clrMapOvr>
    <a:masterClrMapping/>
  </p:clrMapOvr>
  <p:transition spd="slow">
    <p:cover dir="d"/>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01752" y="228600"/>
            <a:ext cx="8534400" cy="536104"/>
          </a:xfrm>
        </p:spPr>
        <p:txBody>
          <a:bodyPr>
            <a:normAutofit/>
          </a:bodyPr>
          <a:lstStyle/>
          <a:p>
            <a:r>
              <a:rPr lang="ru-RU" sz="2400" b="1" dirty="0">
                <a:solidFill>
                  <a:srgbClr val="0070C0"/>
                </a:solidFill>
                <a:latin typeface="Times New Roman" panose="02020603050405020304" pitchFamily="18" charset="0"/>
                <a:cs typeface="Times New Roman" panose="02020603050405020304" pitchFamily="18" charset="0"/>
              </a:rPr>
              <a:t>«Точка роста»</a:t>
            </a:r>
          </a:p>
        </p:txBody>
      </p:sp>
      <p:pic>
        <p:nvPicPr>
          <p:cNvPr id="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91880" y="3872171"/>
            <a:ext cx="4045745" cy="3034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Объект 5"/>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5115788" y="706217"/>
            <a:ext cx="4110431" cy="3082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Объект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764704"/>
            <a:ext cx="3672408" cy="27543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752" y="3562401"/>
            <a:ext cx="3011915" cy="3329233"/>
          </a:xfrm>
          <a:prstGeom prst="rect">
            <a:avLst/>
          </a:prstGeom>
        </p:spPr>
      </p:pic>
    </p:spTree>
    <p:extLst>
      <p:ext uri="{BB962C8B-B14F-4D97-AF65-F5344CB8AC3E}">
        <p14:creationId xmlns:p14="http://schemas.microsoft.com/office/powerpoint/2010/main" val="2044408914"/>
      </p:ext>
    </p:extLst>
  </p:cSld>
  <p:clrMapOvr>
    <a:masterClrMapping/>
  </p:clrMapOvr>
  <p:transition spd="slow">
    <p:cover dir="d"/>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gradFill>
          <a:gsLst>
            <a:gs pos="1600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pic>
        <p:nvPicPr>
          <p:cNvPr id="2" name="Picture 12" descr="https://skkrepost.ru/images/gallery/kuitun_shkola/kuitun_schkola_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250" y="3986311"/>
            <a:ext cx="4465406" cy="28417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sun9-27.userapi.com/c851124/v851124184/17a42e/iKBkGDJVcs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55125"/>
            <a:ext cx="6183904" cy="414836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https://www.oblgazeta.ru/media/filer_public/2019/11/06/8569bb0a-4521-424f-8070-06e1fe45e819-appoblgazetamedianQABTOaHXzAVqRxzK0xbeVCvE84IsXea.jpeg.1024x0_q85.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8" descr="https://www.oblgazeta.ru/media/filer_public/2019/11/06/8569bb0a-4521-424f-8070-06e1fe45e819-appoblgazetamedianQABTOaHXzAVqRxzK0xbeVCvE84IsXea.jpeg.1024x0_q85.jpg"/>
          <p:cNvSpPr>
            <a:spLocks noChangeAspect="1" noChangeArrowheads="1"/>
          </p:cNvSpPr>
          <p:nvPr/>
        </p:nvSpPr>
        <p:spPr bwMode="auto">
          <a:xfrm>
            <a:off x="310551" y="7937"/>
            <a:ext cx="30222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10" descr="https://www.oblgazeta.ru/media/filer_public/2019/11/06/8569bb0a-4521-424f-8070-06e1fe45e819-appoblgazetamedianQABTOaHXzAVqRxzK0xbeVCvE84IsXea.jpeg.1024x0_q85.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https://xn--35-dlcmp7ch.xn--p1ai/images/2020/07/22/b2d28264fc5f4e218603b8a3c7a8b799.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 name="Рисунок 8"/>
          <p:cNvPicPr>
            <a:picLocks noChangeAspect="1"/>
          </p:cNvPicPr>
          <p:nvPr/>
        </p:nvPicPr>
        <p:blipFill>
          <a:blip r:embed="rId4"/>
          <a:stretch>
            <a:fillRect/>
          </a:stretch>
        </p:blipFill>
        <p:spPr>
          <a:xfrm>
            <a:off x="143633" y="4298272"/>
            <a:ext cx="4166343" cy="2513062"/>
          </a:xfrm>
          <a:prstGeom prst="rect">
            <a:avLst/>
          </a:prstGeom>
        </p:spPr>
      </p:pic>
      <p:pic>
        <p:nvPicPr>
          <p:cNvPr id="2062" name="Picture 14" descr=" ЦО «Альянс» Куйтунский район"/>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3531" y="1086304"/>
            <a:ext cx="3286125"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796928"/>
      </p:ext>
    </p:extLst>
  </p:cSld>
  <p:clrMapOvr>
    <a:masterClrMapping/>
  </p:clrMapOvr>
  <p:transition spd="slow">
    <p:cover dir="d"/>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142852"/>
            <a:ext cx="8534400" cy="549844"/>
          </a:xfrm>
        </p:spPr>
        <p:txBody>
          <a:bodyPr>
            <a:noAutofit/>
          </a:bodyPr>
          <a:lstStyle/>
          <a:p>
            <a:r>
              <a:rPr lang="ru-RU" sz="2400" b="1" dirty="0">
                <a:solidFill>
                  <a:srgbClr val="0070C0"/>
                </a:solidFill>
                <a:latin typeface="Times New Roman" panose="02020603050405020304" pitchFamily="18" charset="0"/>
                <a:cs typeface="Times New Roman" panose="02020603050405020304" pitchFamily="18" charset="0"/>
              </a:rPr>
              <a:t>Здравоохранение</a:t>
            </a:r>
            <a:r>
              <a:rPr lang="ru-RU" sz="4400" b="1" i="1" dirty="0">
                <a:solidFill>
                  <a:srgbClr val="FF0000"/>
                </a:solidFill>
              </a:rPr>
              <a:t> </a:t>
            </a:r>
          </a:p>
        </p:txBody>
      </p:sp>
      <p:pic>
        <p:nvPicPr>
          <p:cNvPr id="4" name="Picture 3"/>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416" y="785794"/>
            <a:ext cx="8765591" cy="5955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8343" y="692696"/>
            <a:ext cx="8742664" cy="6140142"/>
          </a:xfrm>
          <a:prstGeom prst="rect">
            <a:avLst/>
          </a:prstGeom>
          <a:noFill/>
        </p:spPr>
        <p:txBody>
          <a:bodyPr wrap="square" rtlCol="0">
            <a:spAutoFit/>
          </a:bodyPr>
          <a:lstStyle/>
          <a:p>
            <a:pPr lvl="0"/>
            <a:r>
              <a:rPr lang="ru-RU" sz="2500" dirty="0">
                <a:solidFill>
                  <a:srgbClr val="FFFF00"/>
                </a:solidFill>
              </a:rPr>
              <a:t>3 врачебных амбулатории, 4 участковые больницы, 45 </a:t>
            </a:r>
            <a:r>
              <a:rPr lang="ru-RU" sz="2500" dirty="0" err="1">
                <a:solidFill>
                  <a:srgbClr val="FFFF00"/>
                </a:solidFill>
              </a:rPr>
              <a:t>фельдшерско</a:t>
            </a:r>
            <a:r>
              <a:rPr lang="ru-RU" sz="2500" dirty="0">
                <a:solidFill>
                  <a:srgbClr val="FFFF00"/>
                </a:solidFill>
              </a:rPr>
              <a:t> – акушерских пунктов, 1 дневной стационар при поликлинике </a:t>
            </a:r>
            <a:r>
              <a:rPr lang="ru-RU" sz="2500" dirty="0" err="1">
                <a:solidFill>
                  <a:srgbClr val="FFFF00"/>
                </a:solidFill>
              </a:rPr>
              <a:t>р.п.Куйтун</a:t>
            </a:r>
            <a:r>
              <a:rPr lang="ru-RU" sz="2500" dirty="0">
                <a:solidFill>
                  <a:srgbClr val="FFFF00"/>
                </a:solidFill>
              </a:rPr>
              <a:t>.</a:t>
            </a:r>
          </a:p>
          <a:p>
            <a:endParaRPr lang="ru-RU" dirty="0"/>
          </a:p>
          <a:p>
            <a:endParaRPr lang="ru-RU" dirty="0"/>
          </a:p>
          <a:p>
            <a:endParaRPr lang="ru-RU" dirty="0"/>
          </a:p>
          <a:p>
            <a:endParaRPr lang="ru-RU" dirty="0"/>
          </a:p>
          <a:p>
            <a:endParaRPr lang="ru-RU" dirty="0"/>
          </a:p>
          <a:p>
            <a:endParaRPr lang="ru-RU" dirty="0"/>
          </a:p>
          <a:p>
            <a:endParaRPr lang="ru-RU" sz="2000" b="1" dirty="0">
              <a:solidFill>
                <a:srgbClr val="FFFF00"/>
              </a:solidFill>
            </a:endParaRPr>
          </a:p>
          <a:p>
            <a:endParaRPr lang="ru-RU" sz="2000" b="1" dirty="0">
              <a:solidFill>
                <a:srgbClr val="FFFF00"/>
              </a:solidFill>
            </a:endParaRPr>
          </a:p>
          <a:p>
            <a:endParaRPr lang="ru-RU" sz="2000" b="1" dirty="0">
              <a:solidFill>
                <a:srgbClr val="FFFF00"/>
              </a:solidFill>
            </a:endParaRPr>
          </a:p>
          <a:p>
            <a:endParaRPr lang="ru-RU" sz="2000" b="1" dirty="0">
              <a:solidFill>
                <a:srgbClr val="FFFF00"/>
              </a:solidFill>
            </a:endParaRPr>
          </a:p>
          <a:p>
            <a:endParaRPr lang="ru-RU" sz="2000" b="1" dirty="0">
              <a:solidFill>
                <a:srgbClr val="FFFF00"/>
              </a:solidFill>
            </a:endParaRPr>
          </a:p>
          <a:p>
            <a:endParaRPr lang="ru-RU" sz="2000" b="1" dirty="0">
              <a:solidFill>
                <a:srgbClr val="FFFF00"/>
              </a:solidFill>
            </a:endParaRPr>
          </a:p>
          <a:p>
            <a:endParaRPr lang="ru-RU" sz="2000" b="1" dirty="0">
              <a:solidFill>
                <a:srgbClr val="FFFF00"/>
              </a:solidFill>
            </a:endParaRPr>
          </a:p>
          <a:p>
            <a:r>
              <a:rPr lang="ru-RU" sz="1400" dirty="0">
                <a:solidFill>
                  <a:srgbClr val="FFFF00"/>
                </a:solidFill>
              </a:rPr>
              <a:t>В рамках реализации муниципальной программы « Укрепление  общественного здоровья населения на   территории муниципального   образования </a:t>
            </a:r>
            <a:r>
              <a:rPr lang="ru-RU" sz="1400" dirty="0" err="1">
                <a:solidFill>
                  <a:srgbClr val="FFFF00"/>
                </a:solidFill>
              </a:rPr>
              <a:t>Куйтунский</a:t>
            </a:r>
            <a:r>
              <a:rPr lang="ru-RU" sz="1400" dirty="0">
                <a:solidFill>
                  <a:srgbClr val="FFFF00"/>
                </a:solidFill>
              </a:rPr>
              <a:t> район» каждому приглашенному врачу  производится денежная  выплата в размере 100 тыс. рублей. </a:t>
            </a:r>
          </a:p>
          <a:p>
            <a:r>
              <a:rPr lang="ru-RU" sz="1400" dirty="0">
                <a:solidFill>
                  <a:srgbClr val="FFFF00"/>
                </a:solidFill>
              </a:rPr>
              <a:t>Студентам медицинских образовательных учреждений,  в целях привлечения в дальнейшем для работы в ОГБУЗ «</a:t>
            </a:r>
            <a:r>
              <a:rPr lang="ru-RU" sz="1400" dirty="0" err="1">
                <a:solidFill>
                  <a:srgbClr val="FFFF00"/>
                </a:solidFill>
              </a:rPr>
              <a:t>Куйтунская</a:t>
            </a:r>
            <a:r>
              <a:rPr lang="ru-RU" sz="1400" dirty="0">
                <a:solidFill>
                  <a:srgbClr val="FFFF00"/>
                </a:solidFill>
              </a:rPr>
              <a:t> РБ», выплачивается стипендия в размере 2 тыс. руб.</a:t>
            </a:r>
          </a:p>
        </p:txBody>
      </p:sp>
    </p:spTree>
    <p:extLst>
      <p:ext uri="{BB962C8B-B14F-4D97-AF65-F5344CB8AC3E}">
        <p14:creationId xmlns:p14="http://schemas.microsoft.com/office/powerpoint/2010/main" val="13415666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Молодежная политика и спорт</a:t>
            </a:r>
          </a:p>
        </p:txBody>
      </p:sp>
      <p:pic>
        <p:nvPicPr>
          <p:cNvPr id="3076" name="Picture 4" descr="https://sportkn.ru/images/dsad/%D0%92%D0%BE%D0%BB%D0%B5%D0%B9%D0%B1%D0%BE%D0%BB/2022-2023/%D0%9C%D0%B0%D1%80%D1%82%202023/26.03.2023/photo1679832781.jpe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1556792"/>
            <a:ext cx="3748381" cy="2811286"/>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8A9CDE2C-D2E9-4BC1-9536-D6D855C05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2941" y="3429000"/>
            <a:ext cx="4481044" cy="3360783"/>
          </a:xfrm>
          <a:prstGeom prst="rect">
            <a:avLst/>
          </a:prstGeom>
        </p:spPr>
      </p:pic>
      <p:pic>
        <p:nvPicPr>
          <p:cNvPr id="8" name="Рисунок 7">
            <a:extLst>
              <a:ext uri="{FF2B5EF4-FFF2-40B4-BE49-F238E27FC236}">
                <a16:creationId xmlns:a16="http://schemas.microsoft.com/office/drawing/2014/main" id="{9D3A58CB-6833-4E2D-BF05-CE883C2CBB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8381" y="1009678"/>
            <a:ext cx="3303625" cy="2477718"/>
          </a:xfrm>
          <a:prstGeom prst="rect">
            <a:avLst/>
          </a:prstGeom>
        </p:spPr>
      </p:pic>
      <p:pic>
        <p:nvPicPr>
          <p:cNvPr id="10" name="Рисунок 9">
            <a:extLst>
              <a:ext uri="{FF2B5EF4-FFF2-40B4-BE49-F238E27FC236}">
                <a16:creationId xmlns:a16="http://schemas.microsoft.com/office/drawing/2014/main" id="{5E278305-B2EE-44AB-8079-5C0D6BC3A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9397" y="973860"/>
            <a:ext cx="2412481" cy="2376264"/>
          </a:xfrm>
          <a:prstGeom prst="rect">
            <a:avLst/>
          </a:prstGeom>
        </p:spPr>
      </p:pic>
      <p:pic>
        <p:nvPicPr>
          <p:cNvPr id="12" name="Рисунок 11">
            <a:extLst>
              <a:ext uri="{FF2B5EF4-FFF2-40B4-BE49-F238E27FC236}">
                <a16:creationId xmlns:a16="http://schemas.microsoft.com/office/drawing/2014/main" id="{CAD0698B-7505-4E50-91C1-1180563C1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09" y="4368078"/>
            <a:ext cx="4528651" cy="2477718"/>
          </a:xfrm>
          <a:prstGeom prst="rect">
            <a:avLst/>
          </a:prstGeom>
        </p:spPr>
      </p:pic>
      <p:pic>
        <p:nvPicPr>
          <p:cNvPr id="14" name="Рисунок 13">
            <a:extLst>
              <a:ext uri="{FF2B5EF4-FFF2-40B4-BE49-F238E27FC236}">
                <a16:creationId xmlns:a16="http://schemas.microsoft.com/office/drawing/2014/main" id="{DDF01D83-9D88-45DF-B6F6-461CCAAF76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0978" y="2888557"/>
            <a:ext cx="3492850" cy="1896704"/>
          </a:xfrm>
          <a:prstGeom prst="rect">
            <a:avLst/>
          </a:prstGeom>
        </p:spPr>
      </p:pic>
      <p:pic>
        <p:nvPicPr>
          <p:cNvPr id="16" name="Рисунок 15">
            <a:extLst>
              <a:ext uri="{FF2B5EF4-FFF2-40B4-BE49-F238E27FC236}">
                <a16:creationId xmlns:a16="http://schemas.microsoft.com/office/drawing/2014/main" id="{1E852688-0F29-4D5A-B2BF-F33B2DB65D9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8896" y="4849358"/>
            <a:ext cx="3397507" cy="2010899"/>
          </a:xfrm>
          <a:prstGeom prst="rect">
            <a:avLst/>
          </a:prstGeom>
        </p:spPr>
      </p:pic>
    </p:spTree>
    <p:extLst>
      <p:ext uri="{BB962C8B-B14F-4D97-AF65-F5344CB8AC3E}">
        <p14:creationId xmlns:p14="http://schemas.microsoft.com/office/powerpoint/2010/main" val="2802825130"/>
      </p:ext>
    </p:extLst>
  </p:cSld>
  <p:clrMapOvr>
    <a:masterClrMapping/>
  </p:clrMapOvr>
  <p:transition spd="slow">
    <p:cover dir="d"/>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Заголовок 2"/>
          <p:cNvSpPr txBox="1">
            <a:spLocks/>
          </p:cNvSpPr>
          <p:nvPr/>
        </p:nvSpPr>
        <p:spPr>
          <a:xfrm>
            <a:off x="457200" y="274638"/>
            <a:ext cx="8229600" cy="5620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Культура </a:t>
            </a:r>
          </a:p>
        </p:txBody>
      </p:sp>
      <p:sp>
        <p:nvSpPr>
          <p:cNvPr id="2" name="Прямоугольник 1"/>
          <p:cNvSpPr/>
          <p:nvPr/>
        </p:nvSpPr>
        <p:spPr>
          <a:xfrm>
            <a:off x="745452" y="7126443"/>
            <a:ext cx="8322220" cy="400110"/>
          </a:xfrm>
          <a:prstGeom prst="rect">
            <a:avLst/>
          </a:prstGeom>
        </p:spPr>
        <p:txBody>
          <a:bodyPr wrap="square">
            <a:spAutoFit/>
          </a:bodyPr>
          <a:lstStyle/>
          <a:p>
            <a:pPr algn="ctr"/>
            <a:endParaRPr lang="ru-RU" sz="2000" b="1" dirty="0">
              <a:solidFill>
                <a:srgbClr val="C00000"/>
              </a:solidFill>
            </a:endParaRPr>
          </a:p>
        </p:txBody>
      </p:sp>
      <p:sp>
        <p:nvSpPr>
          <p:cNvPr id="3" name="AutoShape 2" descr="https://sun9-9.userapi.com/impf/c855136/v855136588/8c5c2/s7ooxRbtIKA.jpg?size=604x273&amp;quality=96&amp;sign=fec6b66cc1fd9028bb26e196ec461e28&amp;c_uniq_tag=R-F1ilnFITrihKwJ2EUN0_IKxGuI4pGDpCMyc7SCqGA&amp;type=alb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a:extLst>
              <a:ext uri="{FF2B5EF4-FFF2-40B4-BE49-F238E27FC236}">
                <a16:creationId xmlns:a16="http://schemas.microsoft.com/office/drawing/2014/main" id="{CB806E3F-06FA-413B-AE01-665C14884BDD}"/>
              </a:ext>
            </a:extLst>
          </p:cNvPr>
          <p:cNvSpPr>
            <a:spLocks noChangeAspect="1" noChangeArrowheads="1"/>
          </p:cNvSpPr>
          <p:nvPr/>
        </p:nvSpPr>
        <p:spPr bwMode="auto">
          <a:xfrm>
            <a:off x="1259632" y="3276600"/>
            <a:ext cx="3464768" cy="34647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 name="Рисунок 9">
            <a:extLst>
              <a:ext uri="{FF2B5EF4-FFF2-40B4-BE49-F238E27FC236}">
                <a16:creationId xmlns:a16="http://schemas.microsoft.com/office/drawing/2014/main" id="{01BCCABB-3F2A-482B-8A92-4C1DFF000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75" y="960090"/>
            <a:ext cx="4776465" cy="3188990"/>
          </a:xfrm>
          <a:prstGeom prst="rect">
            <a:avLst/>
          </a:prstGeom>
        </p:spPr>
      </p:pic>
      <p:pic>
        <p:nvPicPr>
          <p:cNvPr id="12" name="Рисунок 11">
            <a:extLst>
              <a:ext uri="{FF2B5EF4-FFF2-40B4-BE49-F238E27FC236}">
                <a16:creationId xmlns:a16="http://schemas.microsoft.com/office/drawing/2014/main" id="{9F0DA107-3D79-4699-A86E-4774878D5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75" y="4233605"/>
            <a:ext cx="4139952" cy="2507763"/>
          </a:xfrm>
          <a:prstGeom prst="rect">
            <a:avLst/>
          </a:prstGeom>
        </p:spPr>
      </p:pic>
      <p:sp>
        <p:nvSpPr>
          <p:cNvPr id="14" name="Подзаголовок 13">
            <a:extLst>
              <a:ext uri="{FF2B5EF4-FFF2-40B4-BE49-F238E27FC236}">
                <a16:creationId xmlns:a16="http://schemas.microsoft.com/office/drawing/2014/main" id="{BB36C309-446E-4B3D-A1E1-656F56B4F6CC}"/>
              </a:ext>
            </a:extLst>
          </p:cNvPr>
          <p:cNvSpPr>
            <a:spLocks noGrp="1"/>
          </p:cNvSpPr>
          <p:nvPr>
            <p:ph type="subTitle" idx="1"/>
          </p:nvPr>
        </p:nvSpPr>
        <p:spPr>
          <a:xfrm>
            <a:off x="5177559" y="1616596"/>
            <a:ext cx="3539128" cy="1752600"/>
          </a:xfrm>
        </p:spPr>
        <p:txBody>
          <a:bodyPr>
            <a:normAutofit fontScale="85000" lnSpcReduction="10000"/>
          </a:bodyPr>
          <a:lstStyle/>
          <a:p>
            <a:r>
              <a:rPr lang="ru-RU" dirty="0"/>
              <a:t>Областной семинар практикум по развитию казачьей культуры</a:t>
            </a:r>
          </a:p>
          <a:p>
            <a:endParaRPr lang="ru-RU" dirty="0"/>
          </a:p>
          <a:p>
            <a:r>
              <a:rPr lang="ru-RU" dirty="0"/>
              <a:t>Всероссийский фольклорный конкурс «казачий круг» </a:t>
            </a:r>
          </a:p>
        </p:txBody>
      </p:sp>
      <p:pic>
        <p:nvPicPr>
          <p:cNvPr id="16" name="Рисунок 15">
            <a:extLst>
              <a:ext uri="{FF2B5EF4-FFF2-40B4-BE49-F238E27FC236}">
                <a16:creationId xmlns:a16="http://schemas.microsoft.com/office/drawing/2014/main" id="{B76FF140-E0E0-45FC-AF8F-8BEE71F2E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5319" y="4149080"/>
            <a:ext cx="4478681" cy="272349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Заголовок 2"/>
          <p:cNvSpPr txBox="1">
            <a:spLocks/>
          </p:cNvSpPr>
          <p:nvPr/>
        </p:nvSpPr>
        <p:spPr>
          <a:xfrm>
            <a:off x="457200" y="274638"/>
            <a:ext cx="8229600" cy="5620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Культура </a:t>
            </a:r>
          </a:p>
        </p:txBody>
      </p:sp>
      <p:sp>
        <p:nvSpPr>
          <p:cNvPr id="2" name="Прямоугольник 1"/>
          <p:cNvSpPr/>
          <p:nvPr/>
        </p:nvSpPr>
        <p:spPr>
          <a:xfrm>
            <a:off x="745452" y="7126443"/>
            <a:ext cx="8322220" cy="400110"/>
          </a:xfrm>
          <a:prstGeom prst="rect">
            <a:avLst/>
          </a:prstGeom>
        </p:spPr>
        <p:txBody>
          <a:bodyPr wrap="square">
            <a:spAutoFit/>
          </a:bodyPr>
          <a:lstStyle/>
          <a:p>
            <a:pPr algn="ctr"/>
            <a:endParaRPr lang="ru-RU" sz="2000" b="1" dirty="0">
              <a:solidFill>
                <a:srgbClr val="C00000"/>
              </a:solidFill>
            </a:endParaRPr>
          </a:p>
        </p:txBody>
      </p:sp>
      <p:sp>
        <p:nvSpPr>
          <p:cNvPr id="3" name="AutoShape 2" descr="https://sun9-9.userapi.com/impf/c855136/v855136588/8c5c2/s7ooxRbtIKA.jpg?size=604x273&amp;quality=96&amp;sign=fec6b66cc1fd9028bb26e196ec461e28&amp;c_uniq_tag=R-F1ilnFITrihKwJ2EUN0_IKxGuI4pGDpCMyc7SCqGA&amp;type=alb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a:extLst>
              <a:ext uri="{FF2B5EF4-FFF2-40B4-BE49-F238E27FC236}">
                <a16:creationId xmlns:a16="http://schemas.microsoft.com/office/drawing/2014/main" id="{CB806E3F-06FA-413B-AE01-665C14884BDD}"/>
              </a:ext>
            </a:extLst>
          </p:cNvPr>
          <p:cNvSpPr>
            <a:spLocks noChangeAspect="1" noChangeArrowheads="1"/>
          </p:cNvSpPr>
          <p:nvPr/>
        </p:nvSpPr>
        <p:spPr bwMode="auto">
          <a:xfrm>
            <a:off x="1259632" y="3276600"/>
            <a:ext cx="3464768" cy="34647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Текст 5">
            <a:extLst>
              <a:ext uri="{FF2B5EF4-FFF2-40B4-BE49-F238E27FC236}">
                <a16:creationId xmlns:a16="http://schemas.microsoft.com/office/drawing/2014/main" id="{8313BE80-89A2-4DE7-9DCC-B8CDFAB960CE}"/>
              </a:ext>
            </a:extLst>
          </p:cNvPr>
          <p:cNvSpPr>
            <a:spLocks noGrp="1"/>
          </p:cNvSpPr>
          <p:nvPr>
            <p:ph type="body" idx="1"/>
          </p:nvPr>
        </p:nvSpPr>
        <p:spPr>
          <a:xfrm>
            <a:off x="1709884" y="804227"/>
            <a:ext cx="6480174" cy="1592406"/>
          </a:xfrm>
        </p:spPr>
        <p:txBody>
          <a:bodyPr>
            <a:normAutofit/>
          </a:bodyPr>
          <a:lstStyle/>
          <a:p>
            <a:r>
              <a:rPr lang="ru-RU" sz="2000" dirty="0">
                <a:latin typeface="AnastasiaScript"/>
              </a:rPr>
              <a:t>ПРОЕКТ «РИСУНКИ НА ЗДОРОВЬЕ» </a:t>
            </a:r>
          </a:p>
        </p:txBody>
      </p:sp>
      <p:pic>
        <p:nvPicPr>
          <p:cNvPr id="19" name="Рисунок 18">
            <a:extLst>
              <a:ext uri="{FF2B5EF4-FFF2-40B4-BE49-F238E27FC236}">
                <a16:creationId xmlns:a16="http://schemas.microsoft.com/office/drawing/2014/main" id="{AF0195D7-D67D-4119-B199-38E4EE6EB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8024" y="3838673"/>
            <a:ext cx="4299014" cy="2744689"/>
          </a:xfrm>
          <a:prstGeom prst="rect">
            <a:avLst/>
          </a:prstGeom>
        </p:spPr>
      </p:pic>
      <p:pic>
        <p:nvPicPr>
          <p:cNvPr id="23" name="Рисунок 22">
            <a:extLst>
              <a:ext uri="{FF2B5EF4-FFF2-40B4-BE49-F238E27FC236}">
                <a16:creationId xmlns:a16="http://schemas.microsoft.com/office/drawing/2014/main" id="{331BB199-7AC1-47EC-B1CB-997393B8F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98" y="4118554"/>
            <a:ext cx="4572000" cy="2509478"/>
          </a:xfrm>
          <a:prstGeom prst="rect">
            <a:avLst/>
          </a:prstGeom>
        </p:spPr>
      </p:pic>
      <p:pic>
        <p:nvPicPr>
          <p:cNvPr id="25" name="Рисунок 24">
            <a:extLst>
              <a:ext uri="{FF2B5EF4-FFF2-40B4-BE49-F238E27FC236}">
                <a16:creationId xmlns:a16="http://schemas.microsoft.com/office/drawing/2014/main" id="{32241E79-957F-41D9-B329-F3DB9A53985E}"/>
              </a:ext>
            </a:extLst>
          </p:cNvPr>
          <p:cNvPicPr>
            <a:picLocks noChangeAspect="1"/>
          </p:cNvPicPr>
          <p:nvPr/>
        </p:nvPicPr>
        <p:blipFill>
          <a:blip r:embed="rId4"/>
          <a:stretch>
            <a:fillRect/>
          </a:stretch>
        </p:blipFill>
        <p:spPr>
          <a:xfrm>
            <a:off x="28778" y="1303613"/>
            <a:ext cx="3984377" cy="2471572"/>
          </a:xfrm>
          <a:prstGeom prst="rect">
            <a:avLst/>
          </a:prstGeom>
        </p:spPr>
      </p:pic>
      <p:pic>
        <p:nvPicPr>
          <p:cNvPr id="27" name="Рисунок 26">
            <a:extLst>
              <a:ext uri="{FF2B5EF4-FFF2-40B4-BE49-F238E27FC236}">
                <a16:creationId xmlns:a16="http://schemas.microsoft.com/office/drawing/2014/main" id="{85A147C5-005E-4F06-854F-AA978A2EB883}"/>
              </a:ext>
            </a:extLst>
          </p:cNvPr>
          <p:cNvPicPr>
            <a:picLocks noChangeAspect="1"/>
          </p:cNvPicPr>
          <p:nvPr/>
        </p:nvPicPr>
        <p:blipFill>
          <a:blip r:embed="rId5"/>
          <a:stretch>
            <a:fillRect/>
          </a:stretch>
        </p:blipFill>
        <p:spPr>
          <a:xfrm>
            <a:off x="4949971" y="1302638"/>
            <a:ext cx="4053646" cy="2593163"/>
          </a:xfrm>
          <a:prstGeom prst="rect">
            <a:avLst/>
          </a:prstGeom>
        </p:spPr>
      </p:pic>
      <p:pic>
        <p:nvPicPr>
          <p:cNvPr id="7" name="Рисунок 6">
            <a:extLst>
              <a:ext uri="{FF2B5EF4-FFF2-40B4-BE49-F238E27FC236}">
                <a16:creationId xmlns:a16="http://schemas.microsoft.com/office/drawing/2014/main" id="{B060D8A5-BDAF-4F1A-9B39-099C5EDD5E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2252" y="3176162"/>
            <a:ext cx="2133600" cy="1658112"/>
          </a:xfrm>
          <a:prstGeom prst="rect">
            <a:avLst/>
          </a:prstGeom>
        </p:spPr>
      </p:pic>
    </p:spTree>
    <p:extLst>
      <p:ext uri="{BB962C8B-B14F-4D97-AF65-F5344CB8AC3E}">
        <p14:creationId xmlns:p14="http://schemas.microsoft.com/office/powerpoint/2010/main" val="822153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Заголовок 2"/>
          <p:cNvSpPr txBox="1">
            <a:spLocks/>
          </p:cNvSpPr>
          <p:nvPr/>
        </p:nvSpPr>
        <p:spPr>
          <a:xfrm>
            <a:off x="457200" y="274638"/>
            <a:ext cx="8229600" cy="5620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Культура </a:t>
            </a:r>
          </a:p>
        </p:txBody>
      </p:sp>
      <p:sp>
        <p:nvSpPr>
          <p:cNvPr id="2" name="Прямоугольник 1"/>
          <p:cNvSpPr/>
          <p:nvPr/>
        </p:nvSpPr>
        <p:spPr>
          <a:xfrm>
            <a:off x="745452" y="7126443"/>
            <a:ext cx="8322220" cy="400110"/>
          </a:xfrm>
          <a:prstGeom prst="rect">
            <a:avLst/>
          </a:prstGeom>
        </p:spPr>
        <p:txBody>
          <a:bodyPr wrap="square">
            <a:spAutoFit/>
          </a:bodyPr>
          <a:lstStyle/>
          <a:p>
            <a:pPr algn="ctr"/>
            <a:endParaRPr lang="ru-RU" sz="2000" b="1" dirty="0">
              <a:solidFill>
                <a:srgbClr val="C00000"/>
              </a:solidFill>
            </a:endParaRPr>
          </a:p>
        </p:txBody>
      </p:sp>
      <p:sp>
        <p:nvSpPr>
          <p:cNvPr id="3" name="AutoShape 2" descr="https://sun9-9.userapi.com/impf/c855136/v855136588/8c5c2/s7ooxRbtIKA.jpg?size=604x273&amp;quality=96&amp;sign=fec6b66cc1fd9028bb26e196ec461e28&amp;c_uniq_tag=R-F1ilnFITrihKwJ2EUN0_IKxGuI4pGDpCMyc7SCqGA&amp;type=alb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a:extLst>
              <a:ext uri="{FF2B5EF4-FFF2-40B4-BE49-F238E27FC236}">
                <a16:creationId xmlns:a16="http://schemas.microsoft.com/office/drawing/2014/main" id="{CB806E3F-06FA-413B-AE01-665C14884BDD}"/>
              </a:ext>
            </a:extLst>
          </p:cNvPr>
          <p:cNvSpPr>
            <a:spLocks noChangeAspect="1" noChangeArrowheads="1"/>
          </p:cNvSpPr>
          <p:nvPr/>
        </p:nvSpPr>
        <p:spPr bwMode="auto">
          <a:xfrm>
            <a:off x="1259632" y="3276600"/>
            <a:ext cx="3464768" cy="34647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Текст 5">
            <a:extLst>
              <a:ext uri="{FF2B5EF4-FFF2-40B4-BE49-F238E27FC236}">
                <a16:creationId xmlns:a16="http://schemas.microsoft.com/office/drawing/2014/main" id="{8313BE80-89A2-4DE7-9DCC-B8CDFAB960CE}"/>
              </a:ext>
            </a:extLst>
          </p:cNvPr>
          <p:cNvSpPr>
            <a:spLocks noGrp="1"/>
          </p:cNvSpPr>
          <p:nvPr>
            <p:ph type="body" idx="1"/>
          </p:nvPr>
        </p:nvSpPr>
        <p:spPr>
          <a:xfrm>
            <a:off x="163093" y="804227"/>
            <a:ext cx="8825332" cy="1592406"/>
          </a:xfrm>
        </p:spPr>
        <p:txBody>
          <a:bodyPr>
            <a:normAutofit/>
          </a:bodyPr>
          <a:lstStyle/>
          <a:p>
            <a:r>
              <a:rPr lang="ru-RU" sz="2000" dirty="0">
                <a:latin typeface="AnastasiaScript"/>
              </a:rPr>
              <a:t>НАЦИОНАЛЬНЫЙ ПРОЕКТ «КУЛЬТУРА»  РЕАЛИЗАЦИЯ МЕРОПРИЯТИЙ ПО ПУШКИНСКОЙ КАРТЕ </a:t>
            </a:r>
          </a:p>
        </p:txBody>
      </p:sp>
      <p:pic>
        <p:nvPicPr>
          <p:cNvPr id="5" name="Рисунок 4">
            <a:extLst>
              <a:ext uri="{FF2B5EF4-FFF2-40B4-BE49-F238E27FC236}">
                <a16:creationId xmlns:a16="http://schemas.microsoft.com/office/drawing/2014/main" id="{917DFCF2-E12E-496E-A0DF-40F1250F1B18}"/>
              </a:ext>
            </a:extLst>
          </p:cNvPr>
          <p:cNvPicPr>
            <a:picLocks noChangeAspect="1"/>
          </p:cNvPicPr>
          <p:nvPr/>
        </p:nvPicPr>
        <p:blipFill>
          <a:blip r:embed="rId2"/>
          <a:stretch>
            <a:fillRect/>
          </a:stretch>
        </p:blipFill>
        <p:spPr>
          <a:xfrm>
            <a:off x="180551" y="1705984"/>
            <a:ext cx="3924778" cy="2331237"/>
          </a:xfrm>
          <a:prstGeom prst="rect">
            <a:avLst/>
          </a:prstGeom>
        </p:spPr>
      </p:pic>
      <p:pic>
        <p:nvPicPr>
          <p:cNvPr id="8" name="Рисунок 7">
            <a:extLst>
              <a:ext uri="{FF2B5EF4-FFF2-40B4-BE49-F238E27FC236}">
                <a16:creationId xmlns:a16="http://schemas.microsoft.com/office/drawing/2014/main" id="{11DE9F9A-33DD-49F5-84A1-D6BB2E868A8C}"/>
              </a:ext>
            </a:extLst>
          </p:cNvPr>
          <p:cNvPicPr>
            <a:picLocks noChangeAspect="1"/>
          </p:cNvPicPr>
          <p:nvPr/>
        </p:nvPicPr>
        <p:blipFill>
          <a:blip r:embed="rId3"/>
          <a:stretch>
            <a:fillRect/>
          </a:stretch>
        </p:blipFill>
        <p:spPr>
          <a:xfrm>
            <a:off x="4427984" y="4174574"/>
            <a:ext cx="3816424" cy="2383878"/>
          </a:xfrm>
          <a:prstGeom prst="rect">
            <a:avLst/>
          </a:prstGeom>
        </p:spPr>
      </p:pic>
      <p:pic>
        <p:nvPicPr>
          <p:cNvPr id="10" name="Рисунок 9">
            <a:extLst>
              <a:ext uri="{FF2B5EF4-FFF2-40B4-BE49-F238E27FC236}">
                <a16:creationId xmlns:a16="http://schemas.microsoft.com/office/drawing/2014/main" id="{F2B4496F-861A-4485-B75B-5B6377EA9223}"/>
              </a:ext>
            </a:extLst>
          </p:cNvPr>
          <p:cNvPicPr>
            <a:picLocks noChangeAspect="1"/>
          </p:cNvPicPr>
          <p:nvPr/>
        </p:nvPicPr>
        <p:blipFill>
          <a:blip r:embed="rId4"/>
          <a:stretch>
            <a:fillRect/>
          </a:stretch>
        </p:blipFill>
        <p:spPr>
          <a:xfrm>
            <a:off x="286004" y="4185860"/>
            <a:ext cx="3942236" cy="2406869"/>
          </a:xfrm>
          <a:prstGeom prst="rect">
            <a:avLst/>
          </a:prstGeom>
        </p:spPr>
      </p:pic>
      <p:pic>
        <p:nvPicPr>
          <p:cNvPr id="12" name="Рисунок 11">
            <a:extLst>
              <a:ext uri="{FF2B5EF4-FFF2-40B4-BE49-F238E27FC236}">
                <a16:creationId xmlns:a16="http://schemas.microsoft.com/office/drawing/2014/main" id="{309961A2-790A-4FA6-AB75-B1319BD92D78}"/>
              </a:ext>
            </a:extLst>
          </p:cNvPr>
          <p:cNvPicPr>
            <a:picLocks noChangeAspect="1"/>
          </p:cNvPicPr>
          <p:nvPr/>
        </p:nvPicPr>
        <p:blipFill>
          <a:blip r:embed="rId5"/>
          <a:stretch>
            <a:fillRect/>
          </a:stretch>
        </p:blipFill>
        <p:spPr>
          <a:xfrm>
            <a:off x="4373807" y="1607780"/>
            <a:ext cx="3924778" cy="2383879"/>
          </a:xfrm>
          <a:prstGeom prst="rect">
            <a:avLst/>
          </a:prstGeom>
        </p:spPr>
      </p:pic>
    </p:spTree>
    <p:extLst>
      <p:ext uri="{BB962C8B-B14F-4D97-AF65-F5344CB8AC3E}">
        <p14:creationId xmlns:p14="http://schemas.microsoft.com/office/powerpoint/2010/main" val="1570871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1500" dirty="0">
                <a:solidFill>
                  <a:schemeClr val="tx1"/>
                </a:solidFill>
              </a:rPr>
              <a:t>Завершены капитальные ремонты Ленинской средней общеобразовательной школы, ДЮСШ в </a:t>
            </a:r>
            <a:r>
              <a:rPr lang="ru-RU" sz="1500" dirty="0" err="1">
                <a:solidFill>
                  <a:schemeClr val="tx1"/>
                </a:solidFill>
              </a:rPr>
              <a:t>р.п.Куйтун</a:t>
            </a:r>
            <a:r>
              <a:rPr lang="ru-RU" sz="1500" dirty="0">
                <a:solidFill>
                  <a:schemeClr val="tx1"/>
                </a:solidFill>
              </a:rPr>
              <a:t>, Социально-культурного  объединения  </a:t>
            </a:r>
            <a:r>
              <a:rPr lang="ru-RU" sz="1500" dirty="0" err="1">
                <a:solidFill>
                  <a:schemeClr val="tx1"/>
                </a:solidFill>
              </a:rPr>
              <a:t>р.п.Куйтун</a:t>
            </a:r>
            <a:endParaRPr lang="ru-RU" sz="1500" dirty="0">
              <a:solidFill>
                <a:schemeClr val="tx1"/>
              </a:solidFill>
            </a:endParaRPr>
          </a:p>
        </p:txBody>
      </p:sp>
      <p:pic>
        <p:nvPicPr>
          <p:cNvPr id="5" name="Объект 7">
            <a:extLst>
              <a:ext uri="{FF2B5EF4-FFF2-40B4-BE49-F238E27FC236}">
                <a16:creationId xmlns:a16="http://schemas.microsoft.com/office/drawing/2014/main" id="{CB46DB5E-DC88-4C60-B2F3-3C349D0C5E59}"/>
              </a:ext>
            </a:extLst>
          </p:cNvPr>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563801" y="3870027"/>
            <a:ext cx="2592288" cy="2839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Объект 5">
            <a:extLst>
              <a:ext uri="{FF2B5EF4-FFF2-40B4-BE49-F238E27FC236}">
                <a16:creationId xmlns:a16="http://schemas.microsoft.com/office/drawing/2014/main" id="{3F1E372D-2F6C-408B-A025-8FE0B2CE44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583532" y="1316937"/>
            <a:ext cx="2736305" cy="25049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Объект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389" y="1319676"/>
            <a:ext cx="3384376" cy="2664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Объект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448" y="3990420"/>
            <a:ext cx="3404020" cy="25490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Рисунок 3">
            <a:extLst>
              <a:ext uri="{FF2B5EF4-FFF2-40B4-BE49-F238E27FC236}">
                <a16:creationId xmlns:a16="http://schemas.microsoft.com/office/drawing/2014/main" id="{DBB4A1D4-4E54-4AE5-86E0-0B84EE4D67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2125" y="4132928"/>
            <a:ext cx="2864370" cy="2037317"/>
          </a:xfrm>
          <a:prstGeom prst="rect">
            <a:avLst/>
          </a:prstGeom>
        </p:spPr>
      </p:pic>
      <p:pic>
        <p:nvPicPr>
          <p:cNvPr id="10" name="Рисунок 9">
            <a:extLst>
              <a:ext uri="{FF2B5EF4-FFF2-40B4-BE49-F238E27FC236}">
                <a16:creationId xmlns:a16="http://schemas.microsoft.com/office/drawing/2014/main" id="{4F4B0ACE-0B5A-4160-AAD4-5DEDC2A038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0902" y="1392924"/>
            <a:ext cx="2736304" cy="2664295"/>
          </a:xfrm>
          <a:prstGeom prst="rect">
            <a:avLst/>
          </a:prstGeom>
        </p:spPr>
      </p:pic>
    </p:spTree>
    <p:extLst>
      <p:ext uri="{BB962C8B-B14F-4D97-AF65-F5344CB8AC3E}">
        <p14:creationId xmlns:p14="http://schemas.microsoft.com/office/powerpoint/2010/main" val="2777959314"/>
      </p:ext>
    </p:extLst>
  </p:cSld>
  <p:clrMapOvr>
    <a:masterClrMapping/>
  </p:clrMapOvr>
  <p:transition spd="slow">
    <p:cover dir="d"/>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Заголовок 2"/>
          <p:cNvSpPr txBox="1">
            <a:spLocks/>
          </p:cNvSpPr>
          <p:nvPr/>
        </p:nvSpPr>
        <p:spPr>
          <a:xfrm>
            <a:off x="457200" y="274638"/>
            <a:ext cx="8229600" cy="5620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rtlCol="0"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Культура </a:t>
            </a:r>
          </a:p>
        </p:txBody>
      </p:sp>
      <p:sp>
        <p:nvSpPr>
          <p:cNvPr id="2" name="Прямоугольник 1"/>
          <p:cNvSpPr/>
          <p:nvPr/>
        </p:nvSpPr>
        <p:spPr>
          <a:xfrm>
            <a:off x="745452" y="7126443"/>
            <a:ext cx="8322220" cy="400110"/>
          </a:xfrm>
          <a:prstGeom prst="rect">
            <a:avLst/>
          </a:prstGeom>
        </p:spPr>
        <p:txBody>
          <a:bodyPr wrap="square">
            <a:spAutoFit/>
          </a:bodyPr>
          <a:lstStyle/>
          <a:p>
            <a:pPr algn="ctr"/>
            <a:endParaRPr lang="ru-RU" sz="2000" b="1" dirty="0">
              <a:solidFill>
                <a:srgbClr val="C00000"/>
              </a:solidFill>
            </a:endParaRPr>
          </a:p>
        </p:txBody>
      </p:sp>
      <p:sp>
        <p:nvSpPr>
          <p:cNvPr id="3" name="AutoShape 2" descr="https://sun9-9.userapi.com/impf/c855136/v855136588/8c5c2/s7ooxRbtIKA.jpg?size=604x273&amp;quality=96&amp;sign=fec6b66cc1fd9028bb26e196ec461e28&amp;c_uniq_tag=R-F1ilnFITrihKwJ2EUN0_IKxGuI4pGDpCMyc7SCqGA&amp;type=alb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4">
            <a:extLst>
              <a:ext uri="{FF2B5EF4-FFF2-40B4-BE49-F238E27FC236}">
                <a16:creationId xmlns:a16="http://schemas.microsoft.com/office/drawing/2014/main" id="{CB806E3F-06FA-413B-AE01-665C14884BDD}"/>
              </a:ext>
            </a:extLst>
          </p:cNvPr>
          <p:cNvSpPr>
            <a:spLocks noChangeAspect="1" noChangeArrowheads="1"/>
          </p:cNvSpPr>
          <p:nvPr/>
        </p:nvSpPr>
        <p:spPr bwMode="auto">
          <a:xfrm>
            <a:off x="1259632" y="3276600"/>
            <a:ext cx="3464768" cy="346476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Текст 5">
            <a:extLst>
              <a:ext uri="{FF2B5EF4-FFF2-40B4-BE49-F238E27FC236}">
                <a16:creationId xmlns:a16="http://schemas.microsoft.com/office/drawing/2014/main" id="{8313BE80-89A2-4DE7-9DCC-B8CDFAB960CE}"/>
              </a:ext>
            </a:extLst>
          </p:cNvPr>
          <p:cNvSpPr>
            <a:spLocks noGrp="1"/>
          </p:cNvSpPr>
          <p:nvPr>
            <p:ph type="body" idx="1"/>
          </p:nvPr>
        </p:nvSpPr>
        <p:spPr>
          <a:xfrm>
            <a:off x="163093" y="804227"/>
            <a:ext cx="8825332" cy="1592406"/>
          </a:xfrm>
        </p:spPr>
        <p:txBody>
          <a:bodyPr>
            <a:normAutofit/>
          </a:bodyPr>
          <a:lstStyle/>
          <a:p>
            <a:r>
              <a:rPr lang="ru-RU" sz="2000" dirty="0">
                <a:latin typeface="AnastasiaScript"/>
              </a:rPr>
              <a:t>НАЦИОНАЛЬНЫЙ ПРОЕКТ «КУЛЬТУРА»  РЕАЛИЗАЦИЯ МЕРОПРИЯТИЙ МЕЖВЕДОМСТВЕННОГО ПРОЕКТА КУЛЬТУРА ДЛЯ ШКОЛЬНИКОВ</a:t>
            </a:r>
          </a:p>
        </p:txBody>
      </p:sp>
      <p:pic>
        <p:nvPicPr>
          <p:cNvPr id="11" name="Рисунок 10">
            <a:extLst>
              <a:ext uri="{FF2B5EF4-FFF2-40B4-BE49-F238E27FC236}">
                <a16:creationId xmlns:a16="http://schemas.microsoft.com/office/drawing/2014/main" id="{F2DA59BA-FAFF-477A-9D0F-1460AFE065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0279" y="1732311"/>
            <a:ext cx="3587393" cy="2173111"/>
          </a:xfrm>
          <a:prstGeom prst="rect">
            <a:avLst/>
          </a:prstGeom>
        </p:spPr>
      </p:pic>
      <p:pic>
        <p:nvPicPr>
          <p:cNvPr id="13" name="Рисунок 12">
            <a:extLst>
              <a:ext uri="{FF2B5EF4-FFF2-40B4-BE49-F238E27FC236}">
                <a16:creationId xmlns:a16="http://schemas.microsoft.com/office/drawing/2014/main" id="{6036BC0E-4149-42EC-8F8E-4CC02890DDB3}"/>
              </a:ext>
            </a:extLst>
          </p:cNvPr>
          <p:cNvPicPr>
            <a:picLocks noChangeAspect="1"/>
          </p:cNvPicPr>
          <p:nvPr/>
        </p:nvPicPr>
        <p:blipFill>
          <a:blip r:embed="rId3"/>
          <a:stretch>
            <a:fillRect/>
          </a:stretch>
        </p:blipFill>
        <p:spPr>
          <a:xfrm>
            <a:off x="83846" y="1540939"/>
            <a:ext cx="3156210" cy="2591356"/>
          </a:xfrm>
          <a:prstGeom prst="rect">
            <a:avLst/>
          </a:prstGeom>
        </p:spPr>
      </p:pic>
      <p:pic>
        <p:nvPicPr>
          <p:cNvPr id="14" name="Рисунок 13">
            <a:extLst>
              <a:ext uri="{FF2B5EF4-FFF2-40B4-BE49-F238E27FC236}">
                <a16:creationId xmlns:a16="http://schemas.microsoft.com/office/drawing/2014/main" id="{A659D4CC-09E9-4873-8B71-AA331B830590}"/>
              </a:ext>
            </a:extLst>
          </p:cNvPr>
          <p:cNvPicPr>
            <a:picLocks noChangeAspect="1"/>
          </p:cNvPicPr>
          <p:nvPr/>
        </p:nvPicPr>
        <p:blipFill>
          <a:blip r:embed="rId4"/>
          <a:stretch>
            <a:fillRect/>
          </a:stretch>
        </p:blipFill>
        <p:spPr>
          <a:xfrm>
            <a:off x="3475605" y="1732311"/>
            <a:ext cx="1861603" cy="2173110"/>
          </a:xfrm>
          <a:prstGeom prst="rect">
            <a:avLst/>
          </a:prstGeom>
        </p:spPr>
      </p:pic>
      <p:pic>
        <p:nvPicPr>
          <p:cNvPr id="15" name="Рисунок 14">
            <a:extLst>
              <a:ext uri="{FF2B5EF4-FFF2-40B4-BE49-F238E27FC236}">
                <a16:creationId xmlns:a16="http://schemas.microsoft.com/office/drawing/2014/main" id="{AF5C3DDE-FAA0-4907-A203-B64418E847F0}"/>
              </a:ext>
            </a:extLst>
          </p:cNvPr>
          <p:cNvPicPr>
            <a:picLocks noChangeAspect="1"/>
          </p:cNvPicPr>
          <p:nvPr/>
        </p:nvPicPr>
        <p:blipFill>
          <a:blip r:embed="rId5"/>
          <a:stretch>
            <a:fillRect/>
          </a:stretch>
        </p:blipFill>
        <p:spPr>
          <a:xfrm>
            <a:off x="3475605" y="4061985"/>
            <a:ext cx="1902770" cy="2721261"/>
          </a:xfrm>
          <a:prstGeom prst="rect">
            <a:avLst/>
          </a:prstGeom>
        </p:spPr>
      </p:pic>
      <p:pic>
        <p:nvPicPr>
          <p:cNvPr id="16" name="Рисунок 15">
            <a:extLst>
              <a:ext uri="{FF2B5EF4-FFF2-40B4-BE49-F238E27FC236}">
                <a16:creationId xmlns:a16="http://schemas.microsoft.com/office/drawing/2014/main" id="{D877AF6C-253F-4971-A90F-D6C90ED719AE}"/>
              </a:ext>
            </a:extLst>
          </p:cNvPr>
          <p:cNvPicPr>
            <a:picLocks noChangeAspect="1"/>
          </p:cNvPicPr>
          <p:nvPr/>
        </p:nvPicPr>
        <p:blipFill>
          <a:blip r:embed="rId6"/>
          <a:stretch>
            <a:fillRect/>
          </a:stretch>
        </p:blipFill>
        <p:spPr>
          <a:xfrm>
            <a:off x="5517813" y="4111606"/>
            <a:ext cx="3512324" cy="2558348"/>
          </a:xfrm>
          <a:prstGeom prst="rect">
            <a:avLst/>
          </a:prstGeom>
        </p:spPr>
      </p:pic>
      <p:pic>
        <p:nvPicPr>
          <p:cNvPr id="17" name="Рисунок 16">
            <a:extLst>
              <a:ext uri="{FF2B5EF4-FFF2-40B4-BE49-F238E27FC236}">
                <a16:creationId xmlns:a16="http://schemas.microsoft.com/office/drawing/2014/main" id="{3F5E1601-6ECC-403F-96B5-19485C1847E7}"/>
              </a:ext>
            </a:extLst>
          </p:cNvPr>
          <p:cNvPicPr>
            <a:picLocks noChangeAspect="1"/>
          </p:cNvPicPr>
          <p:nvPr/>
        </p:nvPicPr>
        <p:blipFill>
          <a:blip r:embed="rId7"/>
          <a:stretch>
            <a:fillRect/>
          </a:stretch>
        </p:blipFill>
        <p:spPr>
          <a:xfrm>
            <a:off x="71515" y="4203106"/>
            <a:ext cx="3347864" cy="2375349"/>
          </a:xfrm>
          <a:prstGeom prst="rect">
            <a:avLst/>
          </a:prstGeom>
        </p:spPr>
      </p:pic>
    </p:spTree>
    <p:extLst>
      <p:ext uri="{BB962C8B-B14F-4D97-AF65-F5344CB8AC3E}">
        <p14:creationId xmlns:p14="http://schemas.microsoft.com/office/powerpoint/2010/main" val="293663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Финансы</a:t>
            </a:r>
          </a:p>
        </p:txBody>
      </p:sp>
      <p:pic>
        <p:nvPicPr>
          <p:cNvPr id="7" name="Объект 6"/>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87345" y="1216036"/>
            <a:ext cx="8783859" cy="5525331"/>
          </a:xfrm>
        </p:spPr>
      </p:pic>
      <p:sp>
        <p:nvSpPr>
          <p:cNvPr id="12" name="TextBox 11"/>
          <p:cNvSpPr txBox="1"/>
          <p:nvPr/>
        </p:nvSpPr>
        <p:spPr>
          <a:xfrm>
            <a:off x="2699792" y="2348880"/>
            <a:ext cx="184731" cy="369332"/>
          </a:xfrm>
          <a:prstGeom prst="rect">
            <a:avLst/>
          </a:prstGeom>
          <a:noFill/>
        </p:spPr>
        <p:txBody>
          <a:bodyPr wrap="none" rtlCol="0">
            <a:spAutoFit/>
          </a:bodyPr>
          <a:lstStyle/>
          <a:p>
            <a:endParaRPr lang="ru-RU" dirty="0"/>
          </a:p>
        </p:txBody>
      </p:sp>
      <p:graphicFrame>
        <p:nvGraphicFramePr>
          <p:cNvPr id="16" name="Схема 15"/>
          <p:cNvGraphicFramePr/>
          <p:nvPr>
            <p:extLst>
              <p:ext uri="{D42A27DB-BD31-4B8C-83A1-F6EECF244321}">
                <p14:modId xmlns:p14="http://schemas.microsoft.com/office/powerpoint/2010/main" val="3821496417"/>
              </p:ext>
            </p:extLst>
          </p:nvPr>
        </p:nvGraphicFramePr>
        <p:xfrm>
          <a:off x="611560" y="1916832"/>
          <a:ext cx="8299174"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7642395"/>
      </p:ext>
    </p:extLst>
  </p:cSld>
  <p:clrMapOvr>
    <a:masterClrMapping/>
  </p:clrMapOvr>
  <p:transition spd="slow">
    <p:cover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4621" y="-100238"/>
            <a:ext cx="7239000" cy="1296990"/>
          </a:xfrm>
        </p:spPr>
        <p:txBody>
          <a:bodyPr>
            <a:normAutofit/>
          </a:bodyPr>
          <a:lstStyle/>
          <a:p>
            <a:pPr algn="ctr"/>
            <a:r>
              <a:rPr lang="ru-RU" sz="2200" dirty="0">
                <a:solidFill>
                  <a:srgbClr val="7030A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Исполнение доходов бюджета муниципального образования </a:t>
            </a:r>
            <a:r>
              <a:rPr lang="ru-RU" sz="2200" dirty="0" err="1">
                <a:solidFill>
                  <a:srgbClr val="7030A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Куйтунский</a:t>
            </a:r>
            <a:r>
              <a:rPr lang="ru-RU" sz="2200" dirty="0">
                <a:solidFill>
                  <a:srgbClr val="7030A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 район за 2022 год                          (с учетом сельских поселений)</a:t>
            </a:r>
          </a:p>
        </p:txBody>
      </p:sp>
      <p:sp>
        <p:nvSpPr>
          <p:cNvPr id="17" name="Объект 16"/>
          <p:cNvSpPr>
            <a:spLocks noGrp="1"/>
          </p:cNvSpPr>
          <p:nvPr>
            <p:ph sz="half" idx="1"/>
          </p:nvPr>
        </p:nvSpPr>
        <p:spPr>
          <a:xfrm>
            <a:off x="5442364" y="1916832"/>
            <a:ext cx="3587236" cy="4245716"/>
          </a:xfrm>
          <a:solidFill>
            <a:schemeClr val="accent5">
              <a:lumMod val="75000"/>
            </a:schemeClr>
          </a:solidFill>
        </p:spPr>
        <p:txBody>
          <a:bodyPr>
            <a:normAutofit fontScale="77500" lnSpcReduction="20000"/>
          </a:bodyPr>
          <a:lstStyle/>
          <a:p>
            <a:pPr marL="0" indent="0">
              <a:buNone/>
            </a:pPr>
            <a:r>
              <a:rPr lang="ru-RU" sz="1400" dirty="0">
                <a:solidFill>
                  <a:srgbClr val="FFFF00"/>
                </a:solidFill>
                <a:latin typeface="Times New Roman" panose="02020603050405020304" pitchFamily="18" charset="0"/>
                <a:cs typeface="Times New Roman" panose="02020603050405020304" pitchFamily="18" charset="0"/>
              </a:rPr>
              <a:t>     </a:t>
            </a:r>
            <a:r>
              <a:rPr lang="ru-RU" sz="1400"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Налоговые доходы:</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НДФЛ </a:t>
            </a:r>
            <a:r>
              <a:rPr lang="ru-RU" sz="1400" dirty="0">
                <a:solidFill>
                  <a:srgbClr val="FFFF00"/>
                </a:solidFill>
                <a:latin typeface="Times New Roman" panose="02020603050405020304" pitchFamily="18" charset="0"/>
                <a:cs typeface="Times New Roman" panose="02020603050405020304" pitchFamily="18" charset="0"/>
              </a:rPr>
              <a:t>130,9 млн. </a:t>
            </a:r>
            <a:r>
              <a:rPr lang="ru-RU" sz="1400" b="0" dirty="0">
                <a:solidFill>
                  <a:srgbClr val="FFFF00"/>
                </a:solidFill>
                <a:latin typeface="Times New Roman" panose="02020603050405020304" pitchFamily="18" charset="0"/>
                <a:cs typeface="Times New Roman" panose="02020603050405020304" pitchFamily="18" charset="0"/>
              </a:rPr>
              <a:t>р.;</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Акцизы </a:t>
            </a:r>
            <a:r>
              <a:rPr lang="ru-RU" sz="1400" dirty="0">
                <a:solidFill>
                  <a:srgbClr val="FFFF00"/>
                </a:solidFill>
                <a:latin typeface="Times New Roman" panose="02020603050405020304" pitchFamily="18" charset="0"/>
                <a:cs typeface="Times New Roman" panose="02020603050405020304" pitchFamily="18" charset="0"/>
              </a:rPr>
              <a:t>40,7 млн</a:t>
            </a:r>
            <a:r>
              <a:rPr lang="ru-RU" sz="1400" b="0" dirty="0">
                <a:solidFill>
                  <a:srgbClr val="FFFF00"/>
                </a:solidFill>
                <a:latin typeface="Times New Roman" panose="02020603050405020304" pitchFamily="18" charset="0"/>
                <a:cs typeface="Times New Roman" panose="02020603050405020304" pitchFamily="18" charset="0"/>
              </a:rPr>
              <a:t>. р.;</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Налоги на совокупный доход – 28,7 </a:t>
            </a:r>
            <a:r>
              <a:rPr lang="ru-RU" sz="1400" b="0" dirty="0" err="1">
                <a:solidFill>
                  <a:srgbClr val="FFFF00"/>
                </a:solidFill>
                <a:latin typeface="Times New Roman" panose="02020603050405020304" pitchFamily="18" charset="0"/>
                <a:cs typeface="Times New Roman" panose="02020603050405020304" pitchFamily="18" charset="0"/>
              </a:rPr>
              <a:t>млн.р</a:t>
            </a:r>
            <a:r>
              <a:rPr lang="ru-RU" sz="1400" b="0" dirty="0">
                <a:solidFill>
                  <a:srgbClr val="FFFF00"/>
                </a:solidFill>
                <a:latin typeface="Times New Roman" panose="02020603050405020304" pitchFamily="18" charset="0"/>
                <a:cs typeface="Times New Roman" panose="02020603050405020304" pitchFamily="18" charset="0"/>
              </a:rPr>
              <a:t>.</a:t>
            </a:r>
          </a:p>
          <a:p>
            <a:pPr marL="0" indent="0">
              <a:buNone/>
            </a:pPr>
            <a:r>
              <a:rPr lang="ru-RU" sz="1400" dirty="0">
                <a:solidFill>
                  <a:srgbClr val="FFFF00"/>
                </a:solidFill>
                <a:latin typeface="Times New Roman" panose="02020603050405020304" pitchFamily="18" charset="0"/>
                <a:cs typeface="Times New Roman" panose="02020603050405020304" pitchFamily="18" charset="0"/>
              </a:rPr>
              <a:t>- Налог на имущество – 19,9 млн. р.</a:t>
            </a:r>
            <a:endParaRPr lang="ru-RU" sz="1400" b="0" dirty="0">
              <a:solidFill>
                <a:srgbClr val="FFFF00"/>
              </a:solidFill>
              <a:latin typeface="Times New Roman" panose="02020603050405020304" pitchFamily="18" charset="0"/>
              <a:cs typeface="Times New Roman" panose="02020603050405020304" pitchFamily="18" charset="0"/>
            </a:endParaRP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Государственная пошлина 3,3 млн</a:t>
            </a:r>
            <a:r>
              <a:rPr lang="ru-RU" sz="1400" dirty="0">
                <a:solidFill>
                  <a:srgbClr val="FFFF00"/>
                </a:solidFill>
                <a:latin typeface="Times New Roman" panose="02020603050405020304" pitchFamily="18" charset="0"/>
                <a:cs typeface="Times New Roman" panose="02020603050405020304" pitchFamily="18" charset="0"/>
              </a:rPr>
              <a:t> </a:t>
            </a:r>
            <a:r>
              <a:rPr lang="ru-RU" sz="1400" b="0" dirty="0">
                <a:solidFill>
                  <a:srgbClr val="FFFF00"/>
                </a:solidFill>
                <a:latin typeface="Times New Roman" panose="02020603050405020304" pitchFamily="18" charset="0"/>
                <a:cs typeface="Times New Roman" panose="02020603050405020304" pitchFamily="18" charset="0"/>
              </a:rPr>
              <a:t>.р.</a:t>
            </a:r>
          </a:p>
          <a:p>
            <a:pPr marL="0" indent="0">
              <a:buNone/>
            </a:pPr>
            <a:endParaRPr lang="ru-RU" sz="1400" b="0" dirty="0">
              <a:solidFill>
                <a:srgbClr val="FFFF00"/>
              </a:solidFill>
              <a:latin typeface="Times New Roman" panose="02020603050405020304" pitchFamily="18" charset="0"/>
              <a:cs typeface="Times New Roman" panose="02020603050405020304" pitchFamily="18" charset="0"/>
            </a:endParaRP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a:t>
            </a:r>
            <a:r>
              <a:rPr lang="ru-RU" sz="1400"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Неналоговые доходы:</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Доходы от использования имущества 9,7 </a:t>
            </a:r>
            <a:r>
              <a:rPr lang="ru-RU" sz="1400" b="0" dirty="0" err="1">
                <a:solidFill>
                  <a:srgbClr val="FFFF00"/>
                </a:solidFill>
                <a:latin typeface="Times New Roman" panose="02020603050405020304" pitchFamily="18" charset="0"/>
                <a:cs typeface="Times New Roman" panose="02020603050405020304" pitchFamily="18" charset="0"/>
              </a:rPr>
              <a:t>млн.р</a:t>
            </a:r>
            <a:r>
              <a:rPr lang="ru-RU" sz="1400" b="0" dirty="0">
                <a:solidFill>
                  <a:srgbClr val="FFFF00"/>
                </a:solidFill>
                <a:latin typeface="Times New Roman" panose="02020603050405020304" pitchFamily="18" charset="0"/>
                <a:cs typeface="Times New Roman" panose="02020603050405020304" pitchFamily="18" charset="0"/>
              </a:rPr>
              <a:t>.;</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Плата за пользование природными ресурсами 0,07 </a:t>
            </a:r>
            <a:r>
              <a:rPr lang="ru-RU" sz="1400" b="0" dirty="0" err="1">
                <a:solidFill>
                  <a:srgbClr val="FFFF00"/>
                </a:solidFill>
                <a:latin typeface="Times New Roman" panose="02020603050405020304" pitchFamily="18" charset="0"/>
                <a:cs typeface="Times New Roman" panose="02020603050405020304" pitchFamily="18" charset="0"/>
              </a:rPr>
              <a:t>млн.р</a:t>
            </a:r>
            <a:r>
              <a:rPr lang="ru-RU" sz="1400" b="0" dirty="0">
                <a:solidFill>
                  <a:srgbClr val="FFFF00"/>
                </a:solidFill>
                <a:latin typeface="Times New Roman" panose="02020603050405020304" pitchFamily="18" charset="0"/>
                <a:cs typeface="Times New Roman" panose="02020603050405020304" pitchFamily="18" charset="0"/>
              </a:rPr>
              <a:t>.;</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Доходы от оказания платных услуг (работ) и</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компенсации затрат государства 21,4 </a:t>
            </a:r>
            <a:r>
              <a:rPr lang="ru-RU" sz="1400" b="0" dirty="0" err="1">
                <a:solidFill>
                  <a:srgbClr val="FFFF00"/>
                </a:solidFill>
                <a:latin typeface="Times New Roman" panose="02020603050405020304" pitchFamily="18" charset="0"/>
                <a:cs typeface="Times New Roman" panose="02020603050405020304" pitchFamily="18" charset="0"/>
              </a:rPr>
              <a:t>млн.р</a:t>
            </a:r>
            <a:r>
              <a:rPr lang="ru-RU" sz="1400" b="0" dirty="0">
                <a:solidFill>
                  <a:srgbClr val="FFFF00"/>
                </a:solidFill>
                <a:latin typeface="Times New Roman" panose="02020603050405020304" pitchFamily="18" charset="0"/>
                <a:cs typeface="Times New Roman" panose="02020603050405020304" pitchFamily="18" charset="0"/>
              </a:rPr>
              <a:t>.;</a:t>
            </a:r>
          </a:p>
          <a:p>
            <a:pPr>
              <a:buFontTx/>
              <a:buChar char="-"/>
            </a:pPr>
            <a:r>
              <a:rPr lang="ru-RU" sz="1400" b="0" dirty="0">
                <a:solidFill>
                  <a:srgbClr val="FFFF00"/>
                </a:solidFill>
                <a:latin typeface="Times New Roman" panose="02020603050405020304" pitchFamily="18" charset="0"/>
                <a:cs typeface="Times New Roman" panose="02020603050405020304" pitchFamily="18" charset="0"/>
              </a:rPr>
              <a:t>Доходы от продажи имущества 6,9 </a:t>
            </a:r>
            <a:r>
              <a:rPr lang="ru-RU" sz="1400" b="0" dirty="0" err="1">
                <a:solidFill>
                  <a:srgbClr val="FFFF00"/>
                </a:solidFill>
                <a:latin typeface="Times New Roman" panose="02020603050405020304" pitchFamily="18" charset="0"/>
                <a:cs typeface="Times New Roman" panose="02020603050405020304" pitchFamily="18" charset="0"/>
              </a:rPr>
              <a:t>млн.р</a:t>
            </a:r>
            <a:r>
              <a:rPr lang="ru-RU" sz="1400" b="0" dirty="0">
                <a:solidFill>
                  <a:srgbClr val="FFFF00"/>
                </a:solidFill>
                <a:latin typeface="Times New Roman" panose="02020603050405020304" pitchFamily="18" charset="0"/>
                <a:cs typeface="Times New Roman" panose="02020603050405020304" pitchFamily="18" charset="0"/>
              </a:rPr>
              <a:t>.;</a:t>
            </a:r>
          </a:p>
          <a:p>
            <a:pPr>
              <a:buFontTx/>
              <a:buChar char="-"/>
            </a:pPr>
            <a:r>
              <a:rPr lang="ru-RU" sz="1400" dirty="0">
                <a:solidFill>
                  <a:srgbClr val="FFFF00"/>
                </a:solidFill>
                <a:latin typeface="Times New Roman" panose="02020603050405020304" pitchFamily="18" charset="0"/>
                <a:cs typeface="Times New Roman" panose="02020603050405020304" pitchFamily="18" charset="0"/>
              </a:rPr>
              <a:t>- Административные платежи – 0,005 мл. р.</a:t>
            </a:r>
            <a:endParaRPr lang="ru-RU" sz="1400" b="0" dirty="0">
              <a:solidFill>
                <a:srgbClr val="FFFF00"/>
              </a:solidFill>
              <a:latin typeface="Times New Roman" panose="02020603050405020304" pitchFamily="18" charset="0"/>
              <a:cs typeface="Times New Roman" panose="02020603050405020304" pitchFamily="18" charset="0"/>
            </a:endParaRP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Штрафы, санкции, возмещение ущерба – 3,3 </a:t>
            </a:r>
            <a:r>
              <a:rPr lang="ru-RU" sz="1400" b="0" dirty="0" err="1">
                <a:solidFill>
                  <a:srgbClr val="FFFF00"/>
                </a:solidFill>
                <a:latin typeface="Times New Roman" panose="02020603050405020304" pitchFamily="18" charset="0"/>
                <a:cs typeface="Times New Roman" panose="02020603050405020304" pitchFamily="18" charset="0"/>
              </a:rPr>
              <a:t>млн.р</a:t>
            </a:r>
            <a:r>
              <a:rPr lang="ru-RU" sz="1400" b="0" dirty="0">
                <a:solidFill>
                  <a:srgbClr val="FFFF00"/>
                </a:solidFill>
                <a:latin typeface="Times New Roman" panose="02020603050405020304" pitchFamily="18" charset="0"/>
                <a:cs typeface="Times New Roman" panose="02020603050405020304" pitchFamily="18" charset="0"/>
              </a:rPr>
              <a:t>. </a:t>
            </a:r>
          </a:p>
          <a:p>
            <a:pPr marL="0" indent="0">
              <a:buNone/>
            </a:pPr>
            <a:r>
              <a:rPr lang="ru-RU" sz="1400" dirty="0">
                <a:solidFill>
                  <a:srgbClr val="FFFF00"/>
                </a:solidFill>
                <a:latin typeface="Times New Roman" panose="02020603050405020304" pitchFamily="18" charset="0"/>
                <a:cs typeface="Times New Roman" panose="02020603050405020304" pitchFamily="18" charset="0"/>
              </a:rPr>
              <a:t> - Прочие неналоговые доходы -1,2 </a:t>
            </a:r>
            <a:r>
              <a:rPr lang="ru-RU" sz="1400" dirty="0" err="1">
                <a:solidFill>
                  <a:srgbClr val="FFFF00"/>
                </a:solidFill>
                <a:latin typeface="Times New Roman" panose="02020603050405020304" pitchFamily="18" charset="0"/>
                <a:cs typeface="Times New Roman" panose="02020603050405020304" pitchFamily="18" charset="0"/>
              </a:rPr>
              <a:t>млн.р</a:t>
            </a:r>
            <a:r>
              <a:rPr lang="ru-RU" sz="1400" dirty="0">
                <a:solidFill>
                  <a:srgbClr val="FFFF00"/>
                </a:solidFill>
                <a:latin typeface="Times New Roman" panose="02020603050405020304" pitchFamily="18" charset="0"/>
                <a:cs typeface="Times New Roman" panose="02020603050405020304" pitchFamily="18" charset="0"/>
              </a:rPr>
              <a:t>.</a:t>
            </a:r>
          </a:p>
          <a:p>
            <a:pPr marL="0" indent="0">
              <a:buNone/>
            </a:pPr>
            <a:endParaRPr lang="ru-RU" sz="1400" dirty="0">
              <a:solidFill>
                <a:srgbClr val="FFFF00"/>
              </a:solidFill>
              <a:latin typeface="Times New Roman" panose="02020603050405020304" pitchFamily="18" charset="0"/>
              <a:cs typeface="Times New Roman" panose="02020603050405020304" pitchFamily="18" charset="0"/>
            </a:endParaRPr>
          </a:p>
          <a:p>
            <a:pPr marL="0" indent="0">
              <a:buNone/>
            </a:pPr>
            <a:r>
              <a:rPr lang="ru-RU" sz="1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Безвозмездные поступления</a:t>
            </a:r>
            <a:r>
              <a:rPr lang="ru-RU" sz="1400"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r>
              <a:rPr lang="ru-RU" sz="14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400" dirty="0">
                <a:solidFill>
                  <a:srgbClr val="FFFF00"/>
                </a:solidFill>
                <a:latin typeface="Times New Roman" panose="02020603050405020304" pitchFamily="18" charset="0"/>
                <a:cs typeface="Times New Roman" panose="02020603050405020304" pitchFamily="18" charset="0"/>
              </a:rPr>
              <a:t>Дотации  - 205,8 </a:t>
            </a:r>
            <a:r>
              <a:rPr lang="ru-RU" sz="1400" dirty="0" err="1">
                <a:solidFill>
                  <a:srgbClr val="FFFF00"/>
                </a:solidFill>
                <a:latin typeface="Times New Roman" panose="02020603050405020304" pitchFamily="18" charset="0"/>
                <a:cs typeface="Times New Roman" panose="02020603050405020304" pitchFamily="18" charset="0"/>
              </a:rPr>
              <a:t>млн.р</a:t>
            </a:r>
            <a:endParaRPr lang="ru-RU" sz="1400"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Субсидии  - 376,6 </a:t>
            </a:r>
            <a:r>
              <a:rPr lang="ru-RU" sz="1400" b="0" dirty="0" err="1">
                <a:solidFill>
                  <a:srgbClr val="FFFF00"/>
                </a:solidFill>
                <a:latin typeface="Times New Roman" panose="02020603050405020304" pitchFamily="18" charset="0"/>
                <a:cs typeface="Times New Roman" panose="02020603050405020304" pitchFamily="18" charset="0"/>
              </a:rPr>
              <a:t>млн</a:t>
            </a:r>
            <a:r>
              <a:rPr lang="ru-RU" sz="1400" dirty="0" err="1">
                <a:solidFill>
                  <a:srgbClr val="FFFF00"/>
                </a:solidFill>
                <a:latin typeface="Times New Roman" panose="02020603050405020304" pitchFamily="18" charset="0"/>
                <a:cs typeface="Times New Roman" panose="02020603050405020304" pitchFamily="18" charset="0"/>
              </a:rPr>
              <a:t>.р</a:t>
            </a:r>
            <a:r>
              <a:rPr lang="ru-RU" sz="1400" dirty="0">
                <a:solidFill>
                  <a:srgbClr val="FFFF00"/>
                </a:solidFill>
                <a:latin typeface="Times New Roman" panose="02020603050405020304" pitchFamily="18" charset="0"/>
                <a:cs typeface="Times New Roman" panose="02020603050405020304" pitchFamily="18" charset="0"/>
              </a:rPr>
              <a:t>.</a:t>
            </a:r>
          </a:p>
          <a:p>
            <a:pPr marL="0" indent="0">
              <a:buNone/>
            </a:pPr>
            <a:r>
              <a:rPr lang="ru-RU" sz="1400" dirty="0">
                <a:solidFill>
                  <a:srgbClr val="FFFF00"/>
                </a:solidFill>
                <a:latin typeface="Times New Roman" panose="02020603050405020304" pitchFamily="18" charset="0"/>
                <a:cs typeface="Times New Roman" panose="02020603050405020304" pitchFamily="18" charset="0"/>
              </a:rPr>
              <a:t>- Субвенции</a:t>
            </a:r>
            <a:r>
              <a:rPr lang="ru-RU" sz="1400" b="0" dirty="0">
                <a:solidFill>
                  <a:srgbClr val="FFFF00"/>
                </a:solidFill>
                <a:latin typeface="Times New Roman" panose="02020603050405020304" pitchFamily="18" charset="0"/>
                <a:cs typeface="Times New Roman" panose="02020603050405020304" pitchFamily="18" charset="0"/>
              </a:rPr>
              <a:t> </a:t>
            </a:r>
            <a:r>
              <a:rPr lang="ru-RU" sz="1400" dirty="0">
                <a:solidFill>
                  <a:srgbClr val="FFFF00"/>
                </a:solidFill>
                <a:latin typeface="Times New Roman" panose="02020603050405020304" pitchFamily="18" charset="0"/>
                <a:cs typeface="Times New Roman" panose="02020603050405020304" pitchFamily="18" charset="0"/>
              </a:rPr>
              <a:t> - 1 138,9 </a:t>
            </a:r>
            <a:r>
              <a:rPr lang="ru-RU" sz="1400" dirty="0" err="1">
                <a:solidFill>
                  <a:srgbClr val="FFFF00"/>
                </a:solidFill>
                <a:latin typeface="Times New Roman" panose="02020603050405020304" pitchFamily="18" charset="0"/>
                <a:cs typeface="Times New Roman" panose="02020603050405020304" pitchFamily="18" charset="0"/>
              </a:rPr>
              <a:t>млн.р</a:t>
            </a:r>
            <a:r>
              <a:rPr lang="ru-RU" sz="1400" dirty="0">
                <a:solidFill>
                  <a:srgbClr val="FFFF00"/>
                </a:solidFill>
                <a:latin typeface="Times New Roman" panose="02020603050405020304" pitchFamily="18" charset="0"/>
                <a:cs typeface="Times New Roman" panose="02020603050405020304" pitchFamily="18" charset="0"/>
              </a:rPr>
              <a:t>.</a:t>
            </a:r>
          </a:p>
          <a:p>
            <a:pPr marL="0" indent="0">
              <a:buNone/>
            </a:pPr>
            <a:r>
              <a:rPr lang="ru-RU" sz="1400" dirty="0">
                <a:solidFill>
                  <a:srgbClr val="FFFF00"/>
                </a:solidFill>
                <a:latin typeface="Times New Roman" panose="02020603050405020304" pitchFamily="18" charset="0"/>
                <a:cs typeface="Times New Roman" panose="02020603050405020304" pitchFamily="18" charset="0"/>
              </a:rPr>
              <a:t>- Иные МБТ  - 49,4 </a:t>
            </a:r>
            <a:r>
              <a:rPr lang="ru-RU" sz="1400" dirty="0" err="1">
                <a:solidFill>
                  <a:srgbClr val="FFFF00"/>
                </a:solidFill>
                <a:latin typeface="Times New Roman" panose="02020603050405020304" pitchFamily="18" charset="0"/>
                <a:cs typeface="Times New Roman" panose="02020603050405020304" pitchFamily="18" charset="0"/>
              </a:rPr>
              <a:t>млн.р</a:t>
            </a:r>
            <a:r>
              <a:rPr lang="ru-RU" sz="1400" dirty="0">
                <a:solidFill>
                  <a:srgbClr val="FFFF00"/>
                </a:solidFill>
                <a:latin typeface="Times New Roman" panose="02020603050405020304" pitchFamily="18" charset="0"/>
                <a:cs typeface="Times New Roman" panose="02020603050405020304" pitchFamily="18" charset="0"/>
              </a:rPr>
              <a:t>   </a:t>
            </a:r>
          </a:p>
          <a:p>
            <a:pPr marL="0" indent="0">
              <a:buNone/>
            </a:pPr>
            <a:r>
              <a:rPr lang="ru-RU" sz="1400" dirty="0">
                <a:solidFill>
                  <a:srgbClr val="FFFF00"/>
                </a:solidFill>
                <a:latin typeface="Times New Roman" panose="02020603050405020304" pitchFamily="18" charset="0"/>
                <a:cs typeface="Times New Roman" panose="02020603050405020304" pitchFamily="18" charset="0"/>
              </a:rPr>
              <a:t>- Прочие МБТ  - 6,5 </a:t>
            </a:r>
            <a:r>
              <a:rPr lang="ru-RU" sz="1400" dirty="0" err="1">
                <a:solidFill>
                  <a:srgbClr val="FFFF00"/>
                </a:solidFill>
                <a:latin typeface="Times New Roman" panose="02020603050405020304" pitchFamily="18" charset="0"/>
                <a:cs typeface="Times New Roman" panose="02020603050405020304" pitchFamily="18" charset="0"/>
              </a:rPr>
              <a:t>млн.р</a:t>
            </a:r>
            <a:r>
              <a:rPr lang="ru-RU" sz="1400" dirty="0">
                <a:solidFill>
                  <a:srgbClr val="FFFF00"/>
                </a:solidFill>
                <a:latin typeface="Times New Roman" panose="02020603050405020304" pitchFamily="18" charset="0"/>
                <a:cs typeface="Times New Roman" panose="02020603050405020304" pitchFamily="18" charset="0"/>
              </a:rPr>
              <a:t>.</a:t>
            </a:r>
          </a:p>
          <a:p>
            <a:pPr marL="0" indent="0">
              <a:buNone/>
            </a:pPr>
            <a:r>
              <a:rPr lang="ru-RU" sz="1400" b="0" dirty="0">
                <a:solidFill>
                  <a:srgbClr val="FFFF00"/>
                </a:solidFill>
                <a:latin typeface="Times New Roman" panose="02020603050405020304" pitchFamily="18" charset="0"/>
                <a:cs typeface="Times New Roman" panose="02020603050405020304" pitchFamily="18" charset="0"/>
              </a:rPr>
              <a:t>- Возврат остатков </a:t>
            </a:r>
            <a:r>
              <a:rPr lang="ru-RU" sz="1400" dirty="0">
                <a:solidFill>
                  <a:srgbClr val="FFFF00"/>
                </a:solidFill>
                <a:latin typeface="Times New Roman" panose="02020603050405020304" pitchFamily="18" charset="0"/>
                <a:cs typeface="Times New Roman" panose="02020603050405020304" pitchFamily="18" charset="0"/>
              </a:rPr>
              <a:t>-4,2 </a:t>
            </a:r>
            <a:r>
              <a:rPr lang="ru-RU" sz="1400" dirty="0" err="1">
                <a:solidFill>
                  <a:srgbClr val="FFFF00"/>
                </a:solidFill>
                <a:latin typeface="Times New Roman" panose="02020603050405020304" pitchFamily="18" charset="0"/>
                <a:cs typeface="Times New Roman" panose="02020603050405020304" pitchFamily="18" charset="0"/>
              </a:rPr>
              <a:t>млн</a:t>
            </a:r>
            <a:r>
              <a:rPr lang="ru-RU" sz="1400" b="0" dirty="0" err="1">
                <a:solidFill>
                  <a:srgbClr val="FFFF00"/>
                </a:solidFill>
                <a:latin typeface="Times New Roman" panose="02020603050405020304" pitchFamily="18" charset="0"/>
                <a:cs typeface="Times New Roman" panose="02020603050405020304" pitchFamily="18" charset="0"/>
              </a:rPr>
              <a:t>.р</a:t>
            </a:r>
            <a:r>
              <a:rPr lang="ru-RU" sz="1400" b="0" dirty="0">
                <a:solidFill>
                  <a:srgbClr val="FFFF00"/>
                </a:solidFill>
                <a:latin typeface="Times New Roman" panose="02020603050405020304" pitchFamily="18" charset="0"/>
                <a:cs typeface="Times New Roman" panose="02020603050405020304" pitchFamily="18" charset="0"/>
              </a:rPr>
              <a:t>.</a:t>
            </a:r>
          </a:p>
          <a:p>
            <a:pPr marL="0" indent="0">
              <a:buNone/>
            </a:pPr>
            <a:endParaRPr lang="ru-RU" sz="1400" b="0" dirty="0">
              <a:solidFill>
                <a:srgbClr val="FFFF00"/>
              </a:solidFill>
              <a:latin typeface="Times New Roman" panose="02020603050405020304" pitchFamily="18" charset="0"/>
              <a:cs typeface="Times New Roman" panose="02020603050405020304" pitchFamily="18" charset="0"/>
            </a:endParaRPr>
          </a:p>
          <a:p>
            <a:pPr marL="0" indent="0">
              <a:buNone/>
            </a:pPr>
            <a:endParaRPr lang="ru-RU" sz="1400" b="0" dirty="0">
              <a:solidFill>
                <a:srgbClr val="000000"/>
              </a:solidFill>
              <a:latin typeface="Times New Roman" panose="02020603050405020304" pitchFamily="18" charset="0"/>
              <a:cs typeface="Times New Roman" panose="02020603050405020304" pitchFamily="18" charset="0"/>
            </a:endParaRPr>
          </a:p>
          <a:p>
            <a:pPr>
              <a:buFontTx/>
              <a:buChar char="-"/>
            </a:pPr>
            <a:endParaRPr lang="ru-RU" sz="1400" dirty="0">
              <a:latin typeface="Times New Roman" panose="02020603050405020304" pitchFamily="18" charset="0"/>
              <a:cs typeface="Times New Roman" panose="02020603050405020304" pitchFamily="18" charset="0"/>
            </a:endParaRPr>
          </a:p>
        </p:txBody>
      </p:sp>
      <p:sp>
        <p:nvSpPr>
          <p:cNvPr id="5" name="Нижний колонтитул 4"/>
          <p:cNvSpPr>
            <a:spLocks noGrp="1"/>
          </p:cNvSpPr>
          <p:nvPr>
            <p:ph type="ftr" sz="quarter" idx="11"/>
          </p:nvPr>
        </p:nvSpPr>
        <p:spPr>
          <a:xfrm>
            <a:off x="8676456" y="6509469"/>
            <a:ext cx="353144" cy="320675"/>
          </a:xfrm>
        </p:spPr>
        <p:txBody>
          <a:bodyPr/>
          <a:lstStyle/>
          <a:p>
            <a:r>
              <a:rPr lang="ru-RU" dirty="0">
                <a:solidFill>
                  <a:srgbClr val="FFFFFF"/>
                </a:solidFill>
              </a:rPr>
              <a:t>6</a:t>
            </a:r>
            <a:endParaRPr lang="en-US" dirty="0">
              <a:solidFill>
                <a:srgbClr val="FFFFFF"/>
              </a:solidFill>
            </a:endParaRPr>
          </a:p>
        </p:txBody>
      </p:sp>
      <p:graphicFrame>
        <p:nvGraphicFramePr>
          <p:cNvPr id="23" name="Объект 22"/>
          <p:cNvGraphicFramePr>
            <a:graphicFrameLocks noGrp="1"/>
          </p:cNvGraphicFramePr>
          <p:nvPr>
            <p:ph sz="half" idx="2"/>
            <p:extLst>
              <p:ext uri="{D42A27DB-BD31-4B8C-83A1-F6EECF244321}">
                <p14:modId xmlns:p14="http://schemas.microsoft.com/office/powerpoint/2010/main" val="951664386"/>
              </p:ext>
            </p:extLst>
          </p:nvPr>
        </p:nvGraphicFramePr>
        <p:xfrm>
          <a:off x="317720" y="1032750"/>
          <a:ext cx="5226896" cy="5385414"/>
        </p:xfrm>
        <a:graphic>
          <a:graphicData uri="http://schemas.openxmlformats.org/drawingml/2006/chart">
            <c:chart xmlns:c="http://schemas.openxmlformats.org/drawingml/2006/chart" xmlns:r="http://schemas.openxmlformats.org/officeDocument/2006/relationships" r:id="rId2"/>
          </a:graphicData>
        </a:graphic>
      </p:graphicFrame>
      <p:sp>
        <p:nvSpPr>
          <p:cNvPr id="20" name="Прямоугольник 19"/>
          <p:cNvSpPr/>
          <p:nvPr/>
        </p:nvSpPr>
        <p:spPr>
          <a:xfrm>
            <a:off x="4499992" y="3140968"/>
            <a:ext cx="942372" cy="360040"/>
          </a:xfrm>
          <a:prstGeom prst="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i="1" dirty="0">
                <a:solidFill>
                  <a:schemeClr val="tx1"/>
                </a:solidFill>
                <a:latin typeface="Times New Roman" panose="02020603050405020304" pitchFamily="18" charset="0"/>
                <a:cs typeface="Times New Roman" panose="02020603050405020304" pitchFamily="18" charset="0"/>
              </a:rPr>
              <a:t>223,5 </a:t>
            </a:r>
            <a:r>
              <a:rPr lang="ru-RU" sz="1200" b="1" i="1" dirty="0" err="1">
                <a:solidFill>
                  <a:schemeClr val="tx1"/>
                </a:solidFill>
                <a:latin typeface="Times New Roman" panose="02020603050405020304" pitchFamily="18" charset="0"/>
                <a:cs typeface="Times New Roman" panose="02020603050405020304" pitchFamily="18" charset="0"/>
              </a:rPr>
              <a:t>млн.р</a:t>
            </a:r>
            <a:r>
              <a:rPr lang="ru-RU" sz="1200" b="1" i="1" dirty="0">
                <a:solidFill>
                  <a:schemeClr val="tx1"/>
                </a:solidFill>
                <a:latin typeface="Times New Roman" panose="02020603050405020304" pitchFamily="18" charset="0"/>
                <a:cs typeface="Times New Roman" panose="02020603050405020304" pitchFamily="18" charset="0"/>
              </a:rPr>
              <a:t>.</a:t>
            </a:r>
          </a:p>
        </p:txBody>
      </p:sp>
      <p:sp>
        <p:nvSpPr>
          <p:cNvPr id="21" name="Прямоугольник 20"/>
          <p:cNvSpPr/>
          <p:nvPr/>
        </p:nvSpPr>
        <p:spPr>
          <a:xfrm>
            <a:off x="4499992" y="3545848"/>
            <a:ext cx="942372" cy="360039"/>
          </a:xfrm>
          <a:prstGeom prst="rect">
            <a:avLst/>
          </a:prstGeom>
          <a:solidFill>
            <a:srgbClr val="FF7C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i="1" dirty="0">
                <a:solidFill>
                  <a:schemeClr val="tx1"/>
                </a:solidFill>
                <a:latin typeface="Times New Roman" panose="02020603050405020304" pitchFamily="18" charset="0"/>
                <a:cs typeface="Times New Roman" panose="02020603050405020304" pitchFamily="18" charset="0"/>
              </a:rPr>
              <a:t>42,6  млн. р.</a:t>
            </a:r>
          </a:p>
        </p:txBody>
      </p:sp>
      <p:sp>
        <p:nvSpPr>
          <p:cNvPr id="22" name="Прямоугольник 21"/>
          <p:cNvSpPr/>
          <p:nvPr/>
        </p:nvSpPr>
        <p:spPr>
          <a:xfrm>
            <a:off x="4499992" y="3930301"/>
            <a:ext cx="942372" cy="36003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b="1" i="1" dirty="0">
                <a:solidFill>
                  <a:schemeClr val="tx1"/>
                </a:solidFill>
                <a:latin typeface="Times New Roman" panose="02020603050405020304" pitchFamily="18" charset="0"/>
                <a:cs typeface="Times New Roman" panose="02020603050405020304" pitchFamily="18" charset="0"/>
              </a:rPr>
              <a:t>1 733    млн. р.</a:t>
            </a:r>
          </a:p>
        </p:txBody>
      </p:sp>
    </p:spTree>
    <p:extLst>
      <p:ext uri="{BB962C8B-B14F-4D97-AF65-F5344CB8AC3E}">
        <p14:creationId xmlns:p14="http://schemas.microsoft.com/office/powerpoint/2010/main" val="176500653"/>
      </p:ext>
    </p:extLst>
  </p:cSld>
  <p:clrMapOvr>
    <a:masterClrMapping/>
  </p:clrMapOvr>
  <p:transition spd="slow">
    <p:cover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715"/>
            <a:ext cx="8784976" cy="737989"/>
          </a:xfrm>
        </p:spPr>
        <p:txBody>
          <a:bodyPr>
            <a:normAutofit/>
          </a:bodyPr>
          <a:lstStyle/>
          <a:p>
            <a:pPr algn="ctr" defTabSz="914400">
              <a:lnSpc>
                <a:spcPct val="90000"/>
              </a:lnSpc>
              <a:spcBef>
                <a:spcPts val="1"/>
              </a:spcBef>
              <a:buNone/>
            </a:pPr>
            <a:r>
              <a:rPr lang="ru-RU" sz="2000" b="1" i="0" dirty="0">
                <a:solidFill>
                  <a:srgbClr val="7030A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Структура расходов бюджета муниципального образования </a:t>
            </a:r>
            <a:r>
              <a:rPr lang="ru-RU" sz="2000" b="1" i="0" dirty="0" err="1">
                <a:solidFill>
                  <a:srgbClr val="7030A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Куйтунский</a:t>
            </a:r>
            <a:r>
              <a:rPr lang="ru-RU" sz="2000" b="1" i="0" dirty="0">
                <a:solidFill>
                  <a:srgbClr val="7030A0"/>
                </a:solidFill>
                <a:effectLst>
                  <a:glow rad="139700">
                    <a:schemeClr val="accent4">
                      <a:satMod val="175000"/>
                      <a:alpha val="40000"/>
                    </a:schemeClr>
                  </a:glow>
                </a:effectLst>
                <a:latin typeface="Times New Roman" panose="02020603050405020304" pitchFamily="18" charset="0"/>
                <a:cs typeface="Times New Roman" panose="02020603050405020304" pitchFamily="18" charset="0"/>
              </a:rPr>
              <a:t> район в 2022 году</a:t>
            </a:r>
          </a:p>
        </p:txBody>
      </p:sp>
      <p:sp>
        <p:nvSpPr>
          <p:cNvPr id="3" name="Номер слайда 2"/>
          <p:cNvSpPr>
            <a:spLocks noGrp="1"/>
          </p:cNvSpPr>
          <p:nvPr>
            <p:ph type="sldNum" sz="quarter" idx="12"/>
          </p:nvPr>
        </p:nvSpPr>
        <p:spPr>
          <a:xfrm>
            <a:off x="8244408" y="6453336"/>
            <a:ext cx="827112" cy="280119"/>
          </a:xfrm>
          <a:prstGeom prst="rect">
            <a:avLst/>
          </a:prstGeom>
        </p:spPr>
        <p:txBody>
          <a:bodyPr>
            <a:normAutofit fontScale="92500" lnSpcReduction="20000"/>
          </a:bodyPr>
          <a:lstStyle/>
          <a:p>
            <a:fld id="{A7F8E3F6-DE14-48B2-B2BC-6FABA9630FB8}" type="slidenum">
              <a:rPr lang="ru-RU" smtClean="0"/>
              <a:t>33</a:t>
            </a:fld>
            <a:endParaRPr lang="ru-RU" dirty="0"/>
          </a:p>
        </p:txBody>
      </p:sp>
      <p:sp>
        <p:nvSpPr>
          <p:cNvPr id="8" name="TextBox 7"/>
          <p:cNvSpPr txBox="1"/>
          <p:nvPr/>
        </p:nvSpPr>
        <p:spPr>
          <a:xfrm>
            <a:off x="4986" y="1049757"/>
            <a:ext cx="9139014" cy="307777"/>
          </a:xfrm>
          <a:prstGeom prst="rect">
            <a:avLst/>
          </a:prstGeom>
          <a:noFill/>
        </p:spPr>
        <p:txBody>
          <a:bodyPr wrap="square" rtlCol="0">
            <a:spAutoFit/>
          </a:bodyPr>
          <a:lstStyle/>
          <a:p>
            <a:pPr algn="ctr"/>
            <a:r>
              <a:rPr lang="ru-RU" sz="1400" b="1" dirty="0">
                <a:solidFill>
                  <a:schemeClr val="accent2">
                    <a:lumMod val="50000"/>
                  </a:schemeClr>
                </a:solidFill>
                <a:latin typeface="Times New Roman" panose="02020603050405020304" pitchFamily="18" charset="0"/>
                <a:cs typeface="Times New Roman" panose="02020603050405020304" pitchFamily="18" charset="0"/>
              </a:rPr>
              <a:t>Исполнение бюджета по расходам с учетом поселений</a:t>
            </a:r>
          </a:p>
        </p:txBody>
      </p:sp>
      <p:graphicFrame>
        <p:nvGraphicFramePr>
          <p:cNvPr id="6" name="Диаграмма 5"/>
          <p:cNvGraphicFramePr/>
          <p:nvPr>
            <p:extLst>
              <p:ext uri="{D42A27DB-BD31-4B8C-83A1-F6EECF244321}">
                <p14:modId xmlns:p14="http://schemas.microsoft.com/office/powerpoint/2010/main" val="2707709344"/>
              </p:ext>
            </p:extLst>
          </p:nvPr>
        </p:nvGraphicFramePr>
        <p:xfrm>
          <a:off x="4923306" y="1408881"/>
          <a:ext cx="4246684" cy="5065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53596090"/>
              </p:ext>
            </p:extLst>
          </p:nvPr>
        </p:nvGraphicFramePr>
        <p:xfrm>
          <a:off x="395536" y="1642587"/>
          <a:ext cx="3456384" cy="3802635"/>
        </p:xfrm>
        <a:graphic>
          <a:graphicData uri="http://schemas.openxmlformats.org/drawingml/2006/table">
            <a:tbl>
              <a:tblPr>
                <a:tableStyleId>{E8B1032C-EA38-4F05-BA0D-38AFFFC7BED3}</a:tableStyleId>
              </a:tblPr>
              <a:tblGrid>
                <a:gridCol w="2029706">
                  <a:extLst>
                    <a:ext uri="{9D8B030D-6E8A-4147-A177-3AD203B41FA5}">
                      <a16:colId xmlns:a16="http://schemas.microsoft.com/office/drawing/2014/main" val="20000"/>
                    </a:ext>
                  </a:extLst>
                </a:gridCol>
                <a:gridCol w="845711">
                  <a:extLst>
                    <a:ext uri="{9D8B030D-6E8A-4147-A177-3AD203B41FA5}">
                      <a16:colId xmlns:a16="http://schemas.microsoft.com/office/drawing/2014/main" val="20006"/>
                    </a:ext>
                  </a:extLst>
                </a:gridCol>
                <a:gridCol w="580967">
                  <a:extLst>
                    <a:ext uri="{9D8B030D-6E8A-4147-A177-3AD203B41FA5}">
                      <a16:colId xmlns:a16="http://schemas.microsoft.com/office/drawing/2014/main" val="20007"/>
                    </a:ext>
                  </a:extLst>
                </a:gridCol>
              </a:tblGrid>
              <a:tr h="219829">
                <a:tc rowSpan="2">
                  <a:txBody>
                    <a:bodyPr/>
                    <a:lstStyle/>
                    <a:p>
                      <a:pPr algn="l" rtl="0" fontAlgn="ctr"/>
                      <a:r>
                        <a:rPr lang="ru-RU" sz="800" u="none" strike="noStrike" dirty="0">
                          <a:effectLst/>
                          <a:latin typeface="Times New Roman" pitchFamily="18" charset="0"/>
                          <a:cs typeface="Times New Roman" pitchFamily="18" charset="0"/>
                        </a:rPr>
                        <a:t> </a:t>
                      </a:r>
                      <a:endParaRPr lang="ru-RU" sz="800" b="1" i="0" u="none" strike="noStrike" dirty="0">
                        <a:solidFill>
                          <a:srgbClr val="000000"/>
                        </a:solidFill>
                        <a:effectLst/>
                        <a:latin typeface="Times New Roman" pitchFamily="18" charset="0"/>
                        <a:cs typeface="Times New Roman" pitchFamily="18" charset="0"/>
                      </a:endParaRPr>
                    </a:p>
                  </a:txBody>
                  <a:tcPr marL="7620" marR="7620" marT="7620" marB="0" anchor="ctr"/>
                </a:tc>
                <a:tc gridSpan="2">
                  <a:txBody>
                    <a:bodyPr/>
                    <a:lstStyle/>
                    <a:p>
                      <a:pPr algn="ctr" rtl="0" fontAlgn="ctr"/>
                      <a:r>
                        <a:rPr lang="ru-RU" sz="800" b="1" u="none" strike="noStrike" dirty="0">
                          <a:effectLst/>
                          <a:latin typeface="Times New Roman" pitchFamily="18" charset="0"/>
                          <a:cs typeface="Times New Roman" pitchFamily="18" charset="0"/>
                        </a:rPr>
                        <a:t>2022 год</a:t>
                      </a:r>
                      <a:endParaRPr lang="ru-RU" sz="800" b="1" i="0" u="none" strike="noStrike" dirty="0">
                        <a:solidFill>
                          <a:srgbClr val="000000"/>
                        </a:solidFill>
                        <a:effectLst/>
                        <a:latin typeface="Times New Roman" pitchFamily="18" charset="0"/>
                        <a:cs typeface="Times New Roman" pitchFamily="18" charset="0"/>
                      </a:endParaRPr>
                    </a:p>
                  </a:txBody>
                  <a:tcPr marL="7620" marR="7620" marT="7620" marB="0" anchor="ctr"/>
                </a:tc>
                <a:tc hMerge="1">
                  <a:txBody>
                    <a:bodyPr/>
                    <a:lstStyle/>
                    <a:p>
                      <a:endParaRPr lang="ru-RU"/>
                    </a:p>
                  </a:txBody>
                  <a:tcPr/>
                </a:tc>
                <a:extLst>
                  <a:ext uri="{0D108BD9-81ED-4DB2-BD59-A6C34878D82A}">
                    <a16:rowId xmlns:a16="http://schemas.microsoft.com/office/drawing/2014/main" val="10000"/>
                  </a:ext>
                </a:extLst>
              </a:tr>
              <a:tr h="320585">
                <a:tc vMerge="1">
                  <a:txBody>
                    <a:bodyPr/>
                    <a:lstStyle/>
                    <a:p>
                      <a:endParaRPr lang="ru-RU"/>
                    </a:p>
                  </a:txBody>
                  <a:tcPr/>
                </a:tc>
                <a:tc>
                  <a:txBody>
                    <a:bodyPr/>
                    <a:lstStyle/>
                    <a:p>
                      <a:pPr algn="ctr" rtl="0" fontAlgn="ctr"/>
                      <a:r>
                        <a:rPr lang="ru-RU" sz="800" b="1" u="none" strike="noStrike" dirty="0">
                          <a:effectLst/>
                          <a:latin typeface="Times New Roman" pitchFamily="18" charset="0"/>
                          <a:cs typeface="Times New Roman" pitchFamily="18" charset="0"/>
                        </a:rPr>
                        <a:t>Сумма </a:t>
                      </a:r>
                    </a:p>
                    <a:p>
                      <a:pPr algn="ctr" rtl="0" fontAlgn="ctr"/>
                      <a:r>
                        <a:rPr lang="ru-RU" sz="800" b="1" u="none" strike="noStrike" dirty="0">
                          <a:effectLst/>
                          <a:latin typeface="Times New Roman" pitchFamily="18" charset="0"/>
                          <a:cs typeface="Times New Roman" pitchFamily="18" charset="0"/>
                        </a:rPr>
                        <a:t> млн. руб.</a:t>
                      </a:r>
                      <a:endParaRPr lang="ru-RU" sz="800" b="1" i="0" u="none" strike="noStrike" dirty="0">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1" u="none" strike="noStrike" dirty="0">
                          <a:effectLst/>
                          <a:latin typeface="Times New Roman" pitchFamily="18" charset="0"/>
                          <a:cs typeface="Times New Roman" pitchFamily="18" charset="0"/>
                        </a:rPr>
                        <a:t>Удельный вес</a:t>
                      </a:r>
                      <a:endParaRPr lang="ru-RU" sz="800" b="1" i="0" u="none" strike="noStrike" dirty="0">
                        <a:solidFill>
                          <a:srgbClr val="000000"/>
                        </a:solidFill>
                        <a:effectLst/>
                        <a:latin typeface="Times New Roman" pitchFamily="18" charset="0"/>
                        <a:cs typeface="Times New Roman" pitchFamily="18" charset="0"/>
                      </a:endParaRPr>
                    </a:p>
                  </a:txBody>
                  <a:tcPr marL="7620" marR="7620" marT="7620" marB="0" anchor="ctr"/>
                </a:tc>
                <a:extLst>
                  <a:ext uri="{0D108BD9-81ED-4DB2-BD59-A6C34878D82A}">
                    <a16:rowId xmlns:a16="http://schemas.microsoft.com/office/drawing/2014/main" val="10001"/>
                  </a:ext>
                </a:extLst>
              </a:tr>
              <a:tr h="302265">
                <a:tc>
                  <a:txBody>
                    <a:bodyPr/>
                    <a:lstStyle/>
                    <a:p>
                      <a:pPr algn="l" rtl="0" fontAlgn="ctr"/>
                      <a:r>
                        <a:rPr lang="ru-RU" sz="800" u="none" strike="noStrike">
                          <a:effectLst/>
                          <a:latin typeface="Times New Roman" pitchFamily="18" charset="0"/>
                          <a:cs typeface="Times New Roman" pitchFamily="18" charset="0"/>
                        </a:rPr>
                        <a:t>Общегосударственные вопросы</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275,4</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13,4</a:t>
                      </a:r>
                    </a:p>
                  </a:txBody>
                  <a:tcPr marL="7620" marR="7620" marT="7620" marB="0" anchor="ctr"/>
                </a:tc>
                <a:extLst>
                  <a:ext uri="{0D108BD9-81ED-4DB2-BD59-A6C34878D82A}">
                    <a16:rowId xmlns:a16="http://schemas.microsoft.com/office/drawing/2014/main" val="10002"/>
                  </a:ext>
                </a:extLst>
              </a:tr>
              <a:tr h="219829">
                <a:tc>
                  <a:txBody>
                    <a:bodyPr/>
                    <a:lstStyle/>
                    <a:p>
                      <a:pPr algn="l" rtl="0" fontAlgn="ctr"/>
                      <a:r>
                        <a:rPr lang="ru-RU" sz="800" u="none" strike="noStrike">
                          <a:effectLst/>
                          <a:latin typeface="Times New Roman" pitchFamily="18" charset="0"/>
                          <a:cs typeface="Times New Roman" pitchFamily="18" charset="0"/>
                        </a:rPr>
                        <a:t>Национальная оборона</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3,3</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0,16</a:t>
                      </a:r>
                    </a:p>
                  </a:txBody>
                  <a:tcPr marL="7620" marR="7620" marT="7620" marB="0" anchor="ctr"/>
                </a:tc>
                <a:extLst>
                  <a:ext uri="{0D108BD9-81ED-4DB2-BD59-A6C34878D82A}">
                    <a16:rowId xmlns:a16="http://schemas.microsoft.com/office/drawing/2014/main" val="10003"/>
                  </a:ext>
                </a:extLst>
              </a:tr>
              <a:tr h="595371">
                <a:tc>
                  <a:txBody>
                    <a:bodyPr/>
                    <a:lstStyle/>
                    <a:p>
                      <a:pPr algn="l" rtl="0" fontAlgn="ctr"/>
                      <a:r>
                        <a:rPr lang="ru-RU" sz="800" u="none" strike="noStrike">
                          <a:effectLst/>
                          <a:latin typeface="Times New Roman" pitchFamily="18" charset="0"/>
                          <a:cs typeface="Times New Roman" pitchFamily="18" charset="0"/>
                        </a:rPr>
                        <a:t>Национальная безопасность и правоохранительная деятельность</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1,8</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0,09</a:t>
                      </a:r>
                    </a:p>
                  </a:txBody>
                  <a:tcPr marL="7620" marR="7620" marT="7620" marB="0" anchor="ctr"/>
                </a:tc>
                <a:extLst>
                  <a:ext uri="{0D108BD9-81ED-4DB2-BD59-A6C34878D82A}">
                    <a16:rowId xmlns:a16="http://schemas.microsoft.com/office/drawing/2014/main" val="10004"/>
                  </a:ext>
                </a:extLst>
              </a:tr>
              <a:tr h="230622">
                <a:tc>
                  <a:txBody>
                    <a:bodyPr/>
                    <a:lstStyle/>
                    <a:p>
                      <a:pPr algn="l" rtl="0" fontAlgn="ctr"/>
                      <a:r>
                        <a:rPr lang="ru-RU" sz="800" u="none" strike="noStrike">
                          <a:effectLst/>
                          <a:latin typeface="Times New Roman" pitchFamily="18" charset="0"/>
                          <a:cs typeface="Times New Roman" pitchFamily="18" charset="0"/>
                        </a:rPr>
                        <a:t>Национальная экономика</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110,6</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5,38</a:t>
                      </a:r>
                    </a:p>
                  </a:txBody>
                  <a:tcPr marL="7620" marR="7620" marT="7620" marB="0" anchor="ctr"/>
                </a:tc>
                <a:extLst>
                  <a:ext uri="{0D108BD9-81ED-4DB2-BD59-A6C34878D82A}">
                    <a16:rowId xmlns:a16="http://schemas.microsoft.com/office/drawing/2014/main" val="10005"/>
                  </a:ext>
                </a:extLst>
              </a:tr>
              <a:tr h="405798">
                <a:tc>
                  <a:txBody>
                    <a:bodyPr/>
                    <a:lstStyle/>
                    <a:p>
                      <a:pPr algn="l" rtl="0" fontAlgn="ctr"/>
                      <a:r>
                        <a:rPr lang="ru-RU" sz="800" u="none" strike="noStrike">
                          <a:effectLst/>
                          <a:latin typeface="Times New Roman" pitchFamily="18" charset="0"/>
                          <a:cs typeface="Times New Roman" pitchFamily="18" charset="0"/>
                        </a:rPr>
                        <a:t>Жилищно-коммунальное хозяйство</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105,3</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5,12</a:t>
                      </a:r>
                    </a:p>
                  </a:txBody>
                  <a:tcPr marL="7620" marR="7620" marT="7620" marB="0" anchor="ctr"/>
                </a:tc>
                <a:extLst>
                  <a:ext uri="{0D108BD9-81ED-4DB2-BD59-A6C34878D82A}">
                    <a16:rowId xmlns:a16="http://schemas.microsoft.com/office/drawing/2014/main" val="10006"/>
                  </a:ext>
                </a:extLst>
              </a:tr>
              <a:tr h="273292">
                <a:tc>
                  <a:txBody>
                    <a:bodyPr/>
                    <a:lstStyle/>
                    <a:p>
                      <a:pPr algn="l" rtl="0" fontAlgn="ctr"/>
                      <a:r>
                        <a:rPr lang="ru-RU" sz="800" u="none" strike="noStrike">
                          <a:effectLst/>
                          <a:latin typeface="Times New Roman" pitchFamily="18" charset="0"/>
                          <a:cs typeface="Times New Roman" pitchFamily="18" charset="0"/>
                        </a:rPr>
                        <a:t>Охрана окружающей среды</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18,4</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0,9</a:t>
                      </a:r>
                    </a:p>
                  </a:txBody>
                  <a:tcPr marL="7620" marR="7620" marT="7620" marB="0" anchor="ctr"/>
                </a:tc>
                <a:extLst>
                  <a:ext uri="{0D108BD9-81ED-4DB2-BD59-A6C34878D82A}">
                    <a16:rowId xmlns:a16="http://schemas.microsoft.com/office/drawing/2014/main" val="10007"/>
                  </a:ext>
                </a:extLst>
              </a:tr>
              <a:tr h="219829">
                <a:tc>
                  <a:txBody>
                    <a:bodyPr/>
                    <a:lstStyle/>
                    <a:p>
                      <a:pPr algn="l" rtl="0" fontAlgn="ctr"/>
                      <a:r>
                        <a:rPr lang="ru-RU" sz="800" u="none" strike="noStrike">
                          <a:effectLst/>
                          <a:latin typeface="Times New Roman" pitchFamily="18" charset="0"/>
                          <a:cs typeface="Times New Roman" pitchFamily="18" charset="0"/>
                        </a:rPr>
                        <a:t>Образование</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1 274,4</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62,0</a:t>
                      </a:r>
                    </a:p>
                  </a:txBody>
                  <a:tcPr marL="7620" marR="7620" marT="7620" marB="0" anchor="ctr"/>
                </a:tc>
                <a:extLst>
                  <a:ext uri="{0D108BD9-81ED-4DB2-BD59-A6C34878D82A}">
                    <a16:rowId xmlns:a16="http://schemas.microsoft.com/office/drawing/2014/main" val="10008"/>
                  </a:ext>
                </a:extLst>
              </a:tr>
              <a:tr h="273292">
                <a:tc>
                  <a:txBody>
                    <a:bodyPr/>
                    <a:lstStyle/>
                    <a:p>
                      <a:pPr algn="l" rtl="0" fontAlgn="ctr"/>
                      <a:r>
                        <a:rPr lang="ru-RU" sz="800" u="none" strike="noStrike">
                          <a:effectLst/>
                          <a:latin typeface="Times New Roman" pitchFamily="18" charset="0"/>
                          <a:cs typeface="Times New Roman" pitchFamily="18" charset="0"/>
                        </a:rPr>
                        <a:t>Культура, кинематография</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221,4</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10,8</a:t>
                      </a:r>
                    </a:p>
                  </a:txBody>
                  <a:tcPr marL="7620" marR="7620" marT="7620" marB="0" anchor="ctr"/>
                </a:tc>
                <a:extLst>
                  <a:ext uri="{0D108BD9-81ED-4DB2-BD59-A6C34878D82A}">
                    <a16:rowId xmlns:a16="http://schemas.microsoft.com/office/drawing/2014/main" val="10009"/>
                  </a:ext>
                </a:extLst>
              </a:tr>
              <a:tr h="219829">
                <a:tc>
                  <a:txBody>
                    <a:bodyPr/>
                    <a:lstStyle/>
                    <a:p>
                      <a:pPr algn="l" rtl="0" fontAlgn="ctr"/>
                      <a:r>
                        <a:rPr lang="ru-RU" sz="800" u="none" strike="noStrike">
                          <a:effectLst/>
                          <a:latin typeface="Times New Roman" pitchFamily="18" charset="0"/>
                          <a:cs typeface="Times New Roman" pitchFamily="18" charset="0"/>
                        </a:rPr>
                        <a:t>Социальная политика</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37,9</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1,8</a:t>
                      </a:r>
                    </a:p>
                  </a:txBody>
                  <a:tcPr marL="7620" marR="7620" marT="7620" marB="0" anchor="ctr"/>
                </a:tc>
                <a:extLst>
                  <a:ext uri="{0D108BD9-81ED-4DB2-BD59-A6C34878D82A}">
                    <a16:rowId xmlns:a16="http://schemas.microsoft.com/office/drawing/2014/main" val="10011"/>
                  </a:ext>
                </a:extLst>
              </a:tr>
              <a:tr h="302265">
                <a:tc>
                  <a:txBody>
                    <a:bodyPr/>
                    <a:lstStyle/>
                    <a:p>
                      <a:pPr algn="l" rtl="0" fontAlgn="ctr"/>
                      <a:r>
                        <a:rPr lang="ru-RU" sz="800" u="none" strike="noStrike">
                          <a:effectLst/>
                          <a:latin typeface="Times New Roman" pitchFamily="18" charset="0"/>
                          <a:cs typeface="Times New Roman" pitchFamily="18" charset="0"/>
                        </a:rPr>
                        <a:t>Физическая культура и спорт</a:t>
                      </a:r>
                      <a:endParaRPr lang="ru-RU" sz="800" b="0" i="0" u="none" strike="noStrike">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6,5</a:t>
                      </a:r>
                    </a:p>
                  </a:txBody>
                  <a:tcPr marL="7620" marR="7620" marT="7620" marB="0" anchor="ctr"/>
                </a:tc>
                <a:tc>
                  <a:txBody>
                    <a:bodyPr/>
                    <a:lstStyle/>
                    <a:p>
                      <a:pPr algn="ctr" rtl="0" fontAlgn="ctr"/>
                      <a:r>
                        <a:rPr lang="ru-RU" sz="800" b="0" i="0" u="none" strike="noStrike" dirty="0">
                          <a:solidFill>
                            <a:srgbClr val="000000"/>
                          </a:solidFill>
                          <a:effectLst/>
                          <a:latin typeface="Times New Roman" pitchFamily="18" charset="0"/>
                          <a:cs typeface="Times New Roman" pitchFamily="18" charset="0"/>
                        </a:rPr>
                        <a:t>0,3</a:t>
                      </a:r>
                    </a:p>
                  </a:txBody>
                  <a:tcPr marL="7620" marR="7620" marT="7620" marB="0" anchor="ctr"/>
                </a:tc>
                <a:extLst>
                  <a:ext uri="{0D108BD9-81ED-4DB2-BD59-A6C34878D82A}">
                    <a16:rowId xmlns:a16="http://schemas.microsoft.com/office/drawing/2014/main" val="10012"/>
                  </a:ext>
                </a:extLst>
              </a:tr>
              <a:tr h="219829">
                <a:tc>
                  <a:txBody>
                    <a:bodyPr/>
                    <a:lstStyle/>
                    <a:p>
                      <a:pPr algn="ctr" rtl="0" fontAlgn="ctr"/>
                      <a:r>
                        <a:rPr lang="ru-RU" sz="800" b="1" u="none" strike="noStrike" dirty="0">
                          <a:effectLst/>
                          <a:latin typeface="Times New Roman" pitchFamily="18" charset="0"/>
                          <a:cs typeface="Times New Roman" pitchFamily="18" charset="0"/>
                        </a:rPr>
                        <a:t>Итого</a:t>
                      </a:r>
                      <a:endParaRPr lang="ru-RU" sz="800" b="1" i="0" u="none" strike="noStrike" dirty="0">
                        <a:solidFill>
                          <a:srgbClr val="000000"/>
                        </a:solidFill>
                        <a:effectLst/>
                        <a:latin typeface="Times New Roman" pitchFamily="18" charset="0"/>
                        <a:cs typeface="Times New Roman" pitchFamily="18" charset="0"/>
                      </a:endParaRPr>
                    </a:p>
                  </a:txBody>
                  <a:tcPr marL="7620" marR="7620" marT="7620" marB="0" anchor="ctr"/>
                </a:tc>
                <a:tc>
                  <a:txBody>
                    <a:bodyPr/>
                    <a:lstStyle/>
                    <a:p>
                      <a:pPr algn="ctr" rtl="0" fontAlgn="ctr"/>
                      <a:r>
                        <a:rPr lang="ru-RU" sz="800" b="1" i="0" u="none" strike="noStrike" dirty="0">
                          <a:solidFill>
                            <a:srgbClr val="000000"/>
                          </a:solidFill>
                          <a:effectLst/>
                          <a:latin typeface="Times New Roman" pitchFamily="18" charset="0"/>
                          <a:cs typeface="Times New Roman" pitchFamily="18" charset="0"/>
                        </a:rPr>
                        <a:t>2055,0</a:t>
                      </a:r>
                    </a:p>
                  </a:txBody>
                  <a:tcPr marL="7620" marR="7620" marT="7620" marB="0" anchor="ctr"/>
                </a:tc>
                <a:tc>
                  <a:txBody>
                    <a:bodyPr/>
                    <a:lstStyle/>
                    <a:p>
                      <a:pPr algn="ctr" rtl="0" fontAlgn="ctr"/>
                      <a:r>
                        <a:rPr lang="ru-RU" sz="800" b="1" u="none" strike="noStrike" dirty="0">
                          <a:effectLst/>
                          <a:latin typeface="Times New Roman" pitchFamily="18" charset="0"/>
                          <a:cs typeface="Times New Roman" pitchFamily="18" charset="0"/>
                        </a:rPr>
                        <a:t> </a:t>
                      </a:r>
                      <a:endParaRPr lang="ru-RU" sz="800" b="1" i="0" u="none" strike="noStrike" dirty="0">
                        <a:solidFill>
                          <a:srgbClr val="000000"/>
                        </a:solidFill>
                        <a:effectLst/>
                        <a:latin typeface="Times New Roman" pitchFamily="18" charset="0"/>
                        <a:cs typeface="Times New Roman" pitchFamily="18" charset="0"/>
                      </a:endParaRPr>
                    </a:p>
                  </a:txBody>
                  <a:tcPr marL="7620" marR="7620" marT="7620" marB="0" anchor="ct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57848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CC13F7-EEC9-4621-BB45-6910D5D43931}"/>
              </a:ext>
            </a:extLst>
          </p:cNvPr>
          <p:cNvSpPr>
            <a:spLocks noGrp="1"/>
          </p:cNvSpPr>
          <p:nvPr>
            <p:ph type="title"/>
          </p:nvPr>
        </p:nvSpPr>
        <p:spPr/>
        <p:txBody>
          <a:bodyPr/>
          <a:lstStyle/>
          <a:p>
            <a:r>
              <a:rPr lang="ru-RU" dirty="0"/>
              <a:t>Задачи на 2023 год</a:t>
            </a:r>
          </a:p>
        </p:txBody>
      </p:sp>
      <p:sp>
        <p:nvSpPr>
          <p:cNvPr id="3" name="Объект 2">
            <a:extLst>
              <a:ext uri="{FF2B5EF4-FFF2-40B4-BE49-F238E27FC236}">
                <a16:creationId xmlns:a16="http://schemas.microsoft.com/office/drawing/2014/main" id="{0EDA2FF5-E8B6-45C3-BBC7-B22F05AF8BDA}"/>
              </a:ext>
            </a:extLst>
          </p:cNvPr>
          <p:cNvSpPr>
            <a:spLocks noGrp="1"/>
          </p:cNvSpPr>
          <p:nvPr>
            <p:ph sz="quarter" idx="1"/>
          </p:nvPr>
        </p:nvSpPr>
        <p:spPr/>
        <p:txBody>
          <a:bodyPr>
            <a:normAutofit fontScale="70000" lnSpcReduction="20000"/>
          </a:bodyPr>
          <a:lstStyle/>
          <a:p>
            <a:r>
              <a:rPr lang="ru-RU" dirty="0"/>
              <a:t>- строительство 22-х жилых домов для предоставления участникам программы «Комплексное развитие сельских территорий» по договорам найма. Стоимость строительства уточняется.</a:t>
            </a:r>
          </a:p>
          <a:p>
            <a:r>
              <a:rPr lang="ru-RU" dirty="0"/>
              <a:t>- выполнение работ по капитальному ремонту зданий </a:t>
            </a:r>
            <a:r>
              <a:rPr lang="ru-RU" dirty="0" err="1"/>
              <a:t>Уянской</a:t>
            </a:r>
            <a:r>
              <a:rPr lang="ru-RU" dirty="0"/>
              <a:t> СОШ и д/с Тополек  </a:t>
            </a:r>
            <a:r>
              <a:rPr lang="ru-RU" dirty="0" err="1"/>
              <a:t>р.п</a:t>
            </a:r>
            <a:r>
              <a:rPr lang="ru-RU" dirty="0"/>
              <a:t>. Куйтун общей стоимостью 90 млн. руб.</a:t>
            </a:r>
          </a:p>
          <a:p>
            <a:r>
              <a:rPr lang="ru-RU" dirty="0"/>
              <a:t>- реализация 13-ти инициативных проектов на территории сельских поселений общей стоимостью 14,9 мл. руб.</a:t>
            </a:r>
          </a:p>
          <a:p>
            <a:r>
              <a:rPr lang="ru-RU" dirty="0"/>
              <a:t>- капитальный ремонт </a:t>
            </a:r>
            <a:r>
              <a:rPr lang="ru-RU" dirty="0" err="1"/>
              <a:t>Карымского</a:t>
            </a:r>
            <a:r>
              <a:rPr lang="ru-RU" dirty="0"/>
              <a:t> СКЦ на сумму 13,9 млн. руб.</a:t>
            </a:r>
          </a:p>
          <a:p>
            <a:r>
              <a:rPr lang="ru-RU" dirty="0"/>
              <a:t>-благоустройство общественных территорий Куйтунского городского поселения и Иркутского, </a:t>
            </a:r>
            <a:r>
              <a:rPr lang="ru-RU" dirty="0" err="1"/>
              <a:t>Карымского</a:t>
            </a:r>
            <a:r>
              <a:rPr lang="ru-RU" dirty="0"/>
              <a:t>, </a:t>
            </a:r>
            <a:r>
              <a:rPr lang="ru-RU" dirty="0" err="1"/>
              <a:t>Тулюшского</a:t>
            </a:r>
            <a:r>
              <a:rPr lang="ru-RU" dirty="0"/>
              <a:t>, </a:t>
            </a:r>
            <a:r>
              <a:rPr lang="ru-RU" dirty="0" err="1"/>
              <a:t>Андрюшинского</a:t>
            </a:r>
            <a:r>
              <a:rPr lang="ru-RU" dirty="0"/>
              <a:t> сельских поселений;</a:t>
            </a:r>
          </a:p>
          <a:p>
            <a:r>
              <a:rPr lang="ru-RU" dirty="0"/>
              <a:t>- капитальный ремонт  магистрального водовода Ан-Завод- Куйтун стоимостью 95 млн. руб.</a:t>
            </a:r>
          </a:p>
          <a:p>
            <a:r>
              <a:rPr lang="ru-RU" dirty="0"/>
              <a:t>-продолжение работ по капитальному ремонту автодороги по ул. Российской</a:t>
            </a:r>
          </a:p>
          <a:p>
            <a:r>
              <a:rPr lang="ru-RU" dirty="0"/>
              <a:t>- ремонт автомобильных дорог в п. Куйтун на трех летний период.</a:t>
            </a:r>
          </a:p>
          <a:p>
            <a:endParaRPr lang="ru-RU" dirty="0"/>
          </a:p>
        </p:txBody>
      </p:sp>
    </p:spTree>
    <p:extLst>
      <p:ext uri="{BB962C8B-B14F-4D97-AF65-F5344CB8AC3E}">
        <p14:creationId xmlns:p14="http://schemas.microsoft.com/office/powerpoint/2010/main" val="829450625"/>
      </p:ext>
    </p:extLst>
  </p:cSld>
  <p:clrMapOvr>
    <a:masterClrMapping/>
  </p:clrMapOvr>
  <p:transition spd="slow">
    <p:cover dir="d"/>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323528" y="260648"/>
            <a:ext cx="8033072" cy="5976664"/>
          </a:xfrm>
          <a:prstGeom prst="rect">
            <a:avLst/>
          </a:prstGeom>
        </p:spPr>
      </p:pic>
      <p:sp>
        <p:nvSpPr>
          <p:cNvPr id="2" name="Заголовок 2"/>
          <p:cNvSpPr txBox="1">
            <a:spLocks/>
          </p:cNvSpPr>
          <p:nvPr/>
        </p:nvSpPr>
        <p:spPr>
          <a:xfrm>
            <a:off x="620714" y="3573016"/>
            <a:ext cx="7735886" cy="237626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8000" b="1" i="0" u="none" strike="noStrike" kern="1200" cap="none" spc="0" normalizeH="0" baseline="0" noProof="0" dirty="0">
                <a:ln>
                  <a:noFill/>
                </a:ln>
                <a:solidFill>
                  <a:srgbClr val="002060"/>
                </a:solidFill>
                <a:effectLst/>
                <a:uLnTx/>
                <a:uFillTx/>
                <a:latin typeface="AnastasiaScript" pitchFamily="2" charset="0"/>
                <a:ea typeface="+mj-ea"/>
                <a:cs typeface="+mj-cs"/>
              </a:rPr>
              <a:t>Спасибо за внимание </a:t>
            </a:r>
          </a:p>
        </p:txBody>
      </p:sp>
    </p:spTree>
  </p:cSld>
  <p:clrMapOvr>
    <a:masterClrMapping/>
  </p:clrMapOvr>
  <p:transition spd="slow">
    <p:wheel spokes="1"/>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500" dirty="0">
                <a:solidFill>
                  <a:schemeClr val="tx1"/>
                </a:solidFill>
              </a:rPr>
              <a:t>Капитальные ремонты детского сада «Росинка» </a:t>
            </a:r>
            <a:r>
              <a:rPr lang="ru-RU" sz="1500" dirty="0" err="1">
                <a:solidFill>
                  <a:schemeClr val="tx1"/>
                </a:solidFill>
              </a:rPr>
              <a:t>с.Кундуй</a:t>
            </a:r>
            <a:r>
              <a:rPr lang="ru-RU" sz="1500" dirty="0">
                <a:solidFill>
                  <a:schemeClr val="tx1"/>
                </a:solidFill>
              </a:rPr>
              <a:t> и  </a:t>
            </a:r>
            <a:r>
              <a:rPr lang="ru-RU" sz="1500" dirty="0" err="1">
                <a:solidFill>
                  <a:schemeClr val="tx1"/>
                </a:solidFill>
              </a:rPr>
              <a:t>Алкинской</a:t>
            </a:r>
            <a:r>
              <a:rPr lang="ru-RU" sz="1500" dirty="0">
                <a:solidFill>
                  <a:schemeClr val="tx1"/>
                </a:solidFill>
              </a:rPr>
              <a:t> ООШ</a:t>
            </a:r>
          </a:p>
        </p:txBody>
      </p:sp>
      <p:pic>
        <p:nvPicPr>
          <p:cNvPr id="4" name="Объект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0615" r="7810" b="28137"/>
          <a:stretch/>
        </p:blipFill>
        <p:spPr>
          <a:xfrm>
            <a:off x="4967536" y="1209723"/>
            <a:ext cx="4176464" cy="3114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Объект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2590" y="4383074"/>
            <a:ext cx="3024336" cy="226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Объект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208" y="4061923"/>
            <a:ext cx="326815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Объект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208" y="1096963"/>
            <a:ext cx="2552162" cy="29886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Объект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808" y="1069442"/>
            <a:ext cx="2128665" cy="2838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Объект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7795" y="4025737"/>
            <a:ext cx="2524366" cy="2628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6620316"/>
      </p:ext>
    </p:extLst>
  </p:cSld>
  <p:clrMapOvr>
    <a:masterClrMapping/>
  </p:clrMapOvr>
  <p:transition spd="slow">
    <p:cover dir="d"/>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500" dirty="0">
                <a:solidFill>
                  <a:schemeClr val="tx1"/>
                </a:solidFill>
              </a:rPr>
              <a:t>Строительство жилых домов  </a:t>
            </a:r>
            <a:br>
              <a:rPr lang="ru-RU" sz="1500" dirty="0">
                <a:solidFill>
                  <a:schemeClr val="tx1"/>
                </a:solidFill>
              </a:rPr>
            </a:br>
            <a:r>
              <a:rPr lang="ru-RU" sz="1500" dirty="0">
                <a:solidFill>
                  <a:schemeClr val="tx1"/>
                </a:solidFill>
              </a:rPr>
              <a:t>Завершено строительство 17 жилых домов, в том числе в Куйтуне 13 домов, в </a:t>
            </a:r>
            <a:r>
              <a:rPr lang="ru-RU" sz="1500" dirty="0" err="1">
                <a:solidFill>
                  <a:schemeClr val="tx1"/>
                </a:solidFill>
              </a:rPr>
              <a:t>с.Андрюшино</a:t>
            </a:r>
            <a:r>
              <a:rPr lang="ru-RU" sz="1500" dirty="0">
                <a:solidFill>
                  <a:schemeClr val="tx1"/>
                </a:solidFill>
              </a:rPr>
              <a:t>, п. </a:t>
            </a:r>
            <a:r>
              <a:rPr lang="ru-RU" sz="1500" dirty="0" err="1">
                <a:solidFill>
                  <a:schemeClr val="tx1"/>
                </a:solidFill>
              </a:rPr>
              <a:t>Карымск</a:t>
            </a:r>
            <a:r>
              <a:rPr lang="ru-RU" sz="1500" dirty="0">
                <a:solidFill>
                  <a:schemeClr val="tx1"/>
                </a:solidFill>
              </a:rPr>
              <a:t>, с. </a:t>
            </a:r>
            <a:r>
              <a:rPr lang="ru-RU" sz="1500" dirty="0" err="1">
                <a:solidFill>
                  <a:schemeClr val="tx1"/>
                </a:solidFill>
              </a:rPr>
              <a:t>Каразей</a:t>
            </a:r>
            <a:r>
              <a:rPr lang="ru-RU" sz="1500" dirty="0">
                <a:solidFill>
                  <a:schemeClr val="tx1"/>
                </a:solidFill>
              </a:rPr>
              <a:t>, с. </a:t>
            </a:r>
            <a:r>
              <a:rPr lang="ru-RU" sz="1500" dirty="0" err="1">
                <a:solidFill>
                  <a:schemeClr val="tx1"/>
                </a:solidFill>
              </a:rPr>
              <a:t>Чеботариха</a:t>
            </a:r>
            <a:r>
              <a:rPr lang="ru-RU" sz="1500" dirty="0">
                <a:solidFill>
                  <a:schemeClr val="tx1"/>
                </a:solidFill>
              </a:rPr>
              <a:t> по одному жилому дому. </a:t>
            </a:r>
          </a:p>
        </p:txBody>
      </p:sp>
      <p:pic>
        <p:nvPicPr>
          <p:cNvPr id="4" name="Рисунок 3">
            <a:extLst>
              <a:ext uri="{FF2B5EF4-FFF2-40B4-BE49-F238E27FC236}">
                <a16:creationId xmlns:a16="http://schemas.microsoft.com/office/drawing/2014/main" id="{02B6F40D-FA1F-49A1-A5EF-FE8779D1B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1268760"/>
            <a:ext cx="3851920" cy="2888940"/>
          </a:xfrm>
          <a:prstGeom prst="rect">
            <a:avLst/>
          </a:prstGeom>
        </p:spPr>
      </p:pic>
      <p:pic>
        <p:nvPicPr>
          <p:cNvPr id="6" name="Рисунок 5">
            <a:extLst>
              <a:ext uri="{FF2B5EF4-FFF2-40B4-BE49-F238E27FC236}">
                <a16:creationId xmlns:a16="http://schemas.microsoft.com/office/drawing/2014/main" id="{179573A5-20A6-474C-B99D-34B3553B1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1432" y="2634680"/>
            <a:ext cx="4933056" cy="4023294"/>
          </a:xfrm>
          <a:prstGeom prst="rect">
            <a:avLst/>
          </a:prstGeom>
        </p:spPr>
      </p:pic>
      <p:pic>
        <p:nvPicPr>
          <p:cNvPr id="8" name="Рисунок 7">
            <a:extLst>
              <a:ext uri="{FF2B5EF4-FFF2-40B4-BE49-F238E27FC236}">
                <a16:creationId xmlns:a16="http://schemas.microsoft.com/office/drawing/2014/main" id="{10A5FA12-4212-464A-8C2D-046694D56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769034"/>
            <a:ext cx="3974161" cy="2888941"/>
          </a:xfrm>
          <a:prstGeom prst="rect">
            <a:avLst/>
          </a:prstGeom>
        </p:spPr>
      </p:pic>
    </p:spTree>
    <p:extLst>
      <p:ext uri="{BB962C8B-B14F-4D97-AF65-F5344CB8AC3E}">
        <p14:creationId xmlns:p14="http://schemas.microsoft.com/office/powerpoint/2010/main" val="2182157791"/>
      </p:ext>
    </p:extLst>
  </p:cSld>
  <p:clrMapOvr>
    <a:masterClrMapping/>
  </p:clrMapOvr>
  <p:transition spd="slow">
    <p:cover dir="d"/>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solidFill>
                  <a:schemeClr val="tx1"/>
                </a:solidFill>
              </a:rPr>
              <a:t>Строительство дома культуры на 49 мест в </a:t>
            </a:r>
            <a:br>
              <a:rPr lang="ru-RU" dirty="0">
                <a:solidFill>
                  <a:schemeClr val="tx1"/>
                </a:solidFill>
              </a:rPr>
            </a:br>
            <a:r>
              <a:rPr lang="ru-RU" dirty="0">
                <a:solidFill>
                  <a:schemeClr val="tx1"/>
                </a:solidFill>
              </a:rPr>
              <a:t>п. </a:t>
            </a:r>
            <a:r>
              <a:rPr lang="ru-RU" dirty="0" err="1">
                <a:solidFill>
                  <a:schemeClr val="tx1"/>
                </a:solidFill>
              </a:rPr>
              <a:t>Игнино</a:t>
            </a:r>
            <a:endParaRPr lang="ru-RU" dirty="0">
              <a:solidFill>
                <a:schemeClr val="tx1"/>
              </a:solidFill>
            </a:endParaRPr>
          </a:p>
        </p:txBody>
      </p:sp>
      <p:pic>
        <p:nvPicPr>
          <p:cNvPr id="3" name="Объект 7">
            <a:extLst>
              <a:ext uri="{FF2B5EF4-FFF2-40B4-BE49-F238E27FC236}">
                <a16:creationId xmlns:a16="http://schemas.microsoft.com/office/drawing/2014/main" id="{CA19B31A-2D7F-4DFA-B094-49123484F2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182" y="1082645"/>
            <a:ext cx="5016898" cy="3296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Объект 2">
            <a:extLst>
              <a:ext uri="{FF2B5EF4-FFF2-40B4-BE49-F238E27FC236}">
                <a16:creationId xmlns:a16="http://schemas.microsoft.com/office/drawing/2014/main" id="{8148899F-049E-4961-81BB-56637FCFCB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374" y="1359490"/>
            <a:ext cx="36576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Объект 2">
            <a:extLst>
              <a:ext uri="{FF2B5EF4-FFF2-40B4-BE49-F238E27FC236}">
                <a16:creationId xmlns:a16="http://schemas.microsoft.com/office/drawing/2014/main" id="{526F6F29-5FF7-475E-9E89-CEFCC8632D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9512" y="3933056"/>
            <a:ext cx="511256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Объект 2">
            <a:extLst>
              <a:ext uri="{FF2B5EF4-FFF2-40B4-BE49-F238E27FC236}">
                <a16:creationId xmlns:a16="http://schemas.microsoft.com/office/drawing/2014/main" id="{17D8FC69-2034-4D34-9211-102093C0BB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60718" y="4161849"/>
            <a:ext cx="3653255" cy="2435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9293025"/>
      </p:ext>
    </p:extLst>
  </p:cSld>
  <p:clrMapOvr>
    <a:masterClrMapping/>
  </p:clrMapOvr>
  <p:transition spd="slow">
    <p:cover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1500" dirty="0">
                <a:solidFill>
                  <a:schemeClr val="tx1"/>
                </a:solidFill>
              </a:rPr>
              <a:t>В селе Красный Яр выполнены работы по капитальному ремонту дома досуга. Проведен  текущий  ремонт Дома досуга </a:t>
            </a:r>
            <a:r>
              <a:rPr lang="ru-RU" sz="1500" dirty="0" err="1">
                <a:solidFill>
                  <a:schemeClr val="tx1"/>
                </a:solidFill>
              </a:rPr>
              <a:t>с.Ключи</a:t>
            </a:r>
            <a:endParaRPr lang="ru-RU" sz="1500" dirty="0">
              <a:solidFill>
                <a:schemeClr val="tx1"/>
              </a:solidFill>
            </a:endParaRPr>
          </a:p>
        </p:txBody>
      </p:sp>
      <p:pic>
        <p:nvPicPr>
          <p:cNvPr id="6" name="Объект 12">
            <a:extLst>
              <a:ext uri="{FF2B5EF4-FFF2-40B4-BE49-F238E27FC236}">
                <a16:creationId xmlns:a16="http://schemas.microsoft.com/office/drawing/2014/main" id="{21B192BA-9880-49E7-876D-1DA717AE9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427" y="1340768"/>
            <a:ext cx="4992555"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Объект 14">
            <a:extLst>
              <a:ext uri="{FF2B5EF4-FFF2-40B4-BE49-F238E27FC236}">
                <a16:creationId xmlns:a16="http://schemas.microsoft.com/office/drawing/2014/main" id="{8D82CECD-2A8A-49B6-8326-00CE46F35F9D}"/>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5064146" y="1340768"/>
            <a:ext cx="4048298" cy="2808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a:extLst>
              <a:ext uri="{FF2B5EF4-FFF2-40B4-BE49-F238E27FC236}">
                <a16:creationId xmlns:a16="http://schemas.microsoft.com/office/drawing/2014/main" id="{7D4189D5-4F95-46BF-BD9C-919A1D8C246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90529" y="4005064"/>
            <a:ext cx="4453480" cy="27041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Объект 7">
            <a:extLst>
              <a:ext uri="{FF2B5EF4-FFF2-40B4-BE49-F238E27FC236}">
                <a16:creationId xmlns:a16="http://schemas.microsoft.com/office/drawing/2014/main" id="{3FC6A392-370F-4E61-B744-2F3940321529}"/>
              </a:ext>
            </a:extLst>
          </p:cNvPr>
          <p:cNvPicPr>
            <a:picLocks noGrp="1" noChangeAspect="1"/>
          </p:cNvPicPr>
          <p:nvPr>
            <p:ph sz="half" idx="2"/>
          </p:nvPr>
        </p:nvPicPr>
        <p:blipFill rotWithShape="1">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905" t="14958" r="-905" b="28122"/>
          <a:stretch/>
        </p:blipFill>
        <p:spPr>
          <a:xfrm>
            <a:off x="4716017" y="3712501"/>
            <a:ext cx="4342094" cy="31454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4180094"/>
      </p:ext>
    </p:extLst>
  </p:cSld>
  <p:clrMapOvr>
    <a:masterClrMapping/>
  </p:clrMapOvr>
  <p:transition spd="slow">
    <p:cover dir="d"/>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1500" dirty="0">
                <a:solidFill>
                  <a:schemeClr val="tx1"/>
                </a:solidFill>
              </a:rPr>
              <a:t>Выполнены работы по текущему ремонту в Доме досуга в деревне Новая </a:t>
            </a:r>
            <a:r>
              <a:rPr lang="ru-RU" sz="1500" dirty="0" err="1">
                <a:solidFill>
                  <a:schemeClr val="tx1"/>
                </a:solidFill>
              </a:rPr>
              <a:t>Када</a:t>
            </a:r>
            <a:r>
              <a:rPr lang="ru-RU" sz="1500" dirty="0">
                <a:solidFill>
                  <a:schemeClr val="tx1"/>
                </a:solidFill>
              </a:rPr>
              <a:t>. </a:t>
            </a:r>
          </a:p>
        </p:txBody>
      </p:sp>
      <p:pic>
        <p:nvPicPr>
          <p:cNvPr id="12" name="Объект 11">
            <a:extLst>
              <a:ext uri="{FF2B5EF4-FFF2-40B4-BE49-F238E27FC236}">
                <a16:creationId xmlns:a16="http://schemas.microsoft.com/office/drawing/2014/main" id="{D627FD61-E642-498F-BD24-2674DB1FF63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6464" y="2525688"/>
            <a:ext cx="4392488" cy="4114750"/>
          </a:xfrm>
        </p:spPr>
      </p:pic>
      <p:pic>
        <p:nvPicPr>
          <p:cNvPr id="14" name="Рисунок 13">
            <a:extLst>
              <a:ext uri="{FF2B5EF4-FFF2-40B4-BE49-F238E27FC236}">
                <a16:creationId xmlns:a16="http://schemas.microsoft.com/office/drawing/2014/main" id="{8ACE32BC-5EB0-4B30-AA36-EB45E768D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952" y="2471778"/>
            <a:ext cx="4398584" cy="4145632"/>
          </a:xfrm>
          <a:prstGeom prst="rect">
            <a:avLst/>
          </a:prstGeom>
        </p:spPr>
      </p:pic>
      <p:pic>
        <p:nvPicPr>
          <p:cNvPr id="16" name="Рисунок 15">
            <a:extLst>
              <a:ext uri="{FF2B5EF4-FFF2-40B4-BE49-F238E27FC236}">
                <a16:creationId xmlns:a16="http://schemas.microsoft.com/office/drawing/2014/main" id="{1B0F740D-545B-4E05-9242-30B073ABCA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4" y="1220570"/>
            <a:ext cx="2404664" cy="1256928"/>
          </a:xfrm>
          <a:prstGeom prst="rect">
            <a:avLst/>
          </a:prstGeom>
        </p:spPr>
      </p:pic>
    </p:spTree>
    <p:extLst>
      <p:ext uri="{BB962C8B-B14F-4D97-AF65-F5344CB8AC3E}">
        <p14:creationId xmlns:p14="http://schemas.microsoft.com/office/powerpoint/2010/main" val="614597503"/>
      </p:ext>
    </p:extLst>
  </p:cSld>
  <p:clrMapOvr>
    <a:masterClrMapping/>
  </p:clrMapOvr>
  <p:transition spd="slow">
    <p:cover dir="d"/>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28600"/>
            <a:ext cx="8534400" cy="968152"/>
          </a:xfrm>
        </p:spPr>
        <p:txBody>
          <a:bodyPr>
            <a:normAutofit/>
          </a:bodyPr>
          <a:lstStyle/>
          <a:p>
            <a:r>
              <a:rPr lang="ru-RU" sz="1700" dirty="0">
                <a:solidFill>
                  <a:schemeClr val="tx1"/>
                </a:solidFill>
              </a:rPr>
              <a:t>Благоустройство территорий: </a:t>
            </a:r>
            <a:r>
              <a:rPr lang="ru-RU" sz="1700" dirty="0" err="1">
                <a:solidFill>
                  <a:schemeClr val="tx1"/>
                </a:solidFill>
              </a:rPr>
              <a:t>Куйтунское</a:t>
            </a:r>
            <a:r>
              <a:rPr lang="ru-RU" sz="1700" dirty="0">
                <a:solidFill>
                  <a:schemeClr val="tx1"/>
                </a:solidFill>
              </a:rPr>
              <a:t> городское, Иркутское, </a:t>
            </a:r>
            <a:r>
              <a:rPr lang="ru-RU" sz="1700" dirty="0" err="1">
                <a:solidFill>
                  <a:schemeClr val="tx1"/>
                </a:solidFill>
              </a:rPr>
              <a:t>Каразейское</a:t>
            </a:r>
            <a:r>
              <a:rPr lang="ru-RU" sz="1700" dirty="0">
                <a:solidFill>
                  <a:schemeClr val="tx1"/>
                </a:solidFill>
              </a:rPr>
              <a:t>, </a:t>
            </a:r>
            <a:r>
              <a:rPr lang="ru-RU" sz="1700" dirty="0" err="1">
                <a:solidFill>
                  <a:schemeClr val="tx1"/>
                </a:solidFill>
              </a:rPr>
              <a:t>Карымское</a:t>
            </a:r>
            <a:r>
              <a:rPr lang="ru-RU" sz="1700" dirty="0">
                <a:solidFill>
                  <a:schemeClr val="tx1"/>
                </a:solidFill>
              </a:rPr>
              <a:t>, </a:t>
            </a:r>
            <a:r>
              <a:rPr lang="ru-RU" sz="1700" dirty="0" err="1">
                <a:solidFill>
                  <a:schemeClr val="tx1"/>
                </a:solidFill>
              </a:rPr>
              <a:t>Тулюшское</a:t>
            </a:r>
            <a:r>
              <a:rPr lang="ru-RU" sz="1700" dirty="0">
                <a:solidFill>
                  <a:schemeClr val="tx1"/>
                </a:solidFill>
              </a:rPr>
              <a:t>, </a:t>
            </a:r>
            <a:r>
              <a:rPr lang="ru-RU" sz="1700" dirty="0" err="1">
                <a:solidFill>
                  <a:schemeClr val="tx1"/>
                </a:solidFill>
              </a:rPr>
              <a:t>Уховское</a:t>
            </a:r>
            <a:r>
              <a:rPr lang="ru-RU" sz="1700" dirty="0">
                <a:solidFill>
                  <a:schemeClr val="tx1"/>
                </a:solidFill>
              </a:rPr>
              <a:t> сельские </a:t>
            </a:r>
            <a:r>
              <a:rPr lang="ru-RU" sz="1500" dirty="0">
                <a:solidFill>
                  <a:schemeClr val="tx1"/>
                </a:solidFill>
              </a:rPr>
              <a:t>поселения</a:t>
            </a:r>
          </a:p>
        </p:txBody>
      </p:sp>
      <p:pic>
        <p:nvPicPr>
          <p:cNvPr id="5" name="Объект 4">
            <a:extLst>
              <a:ext uri="{FF2B5EF4-FFF2-40B4-BE49-F238E27FC236}">
                <a16:creationId xmlns:a16="http://schemas.microsoft.com/office/drawing/2014/main" id="{2F22B370-0C0E-4273-9F8F-FFA5BB2FFC6A}"/>
              </a:ext>
            </a:extLst>
          </p:cNvPr>
          <p:cNvPicPr>
            <a:picLocks noGrp="1" noChangeAspect="1"/>
          </p:cNvPicPr>
          <p:nvPr>
            <p:ph sz="half" idx="1"/>
          </p:nvPr>
        </p:nvPicPr>
        <p:blipFill>
          <a:blip r:embed="rId2"/>
          <a:stretch>
            <a:fillRect/>
          </a:stretch>
        </p:blipFill>
        <p:spPr>
          <a:xfrm>
            <a:off x="179510" y="1356988"/>
            <a:ext cx="3429521" cy="256890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1" y="3937547"/>
            <a:ext cx="3744417" cy="2808313"/>
          </a:xfrm>
          <a:prstGeom prst="rect">
            <a:avLst/>
          </a:prstGeom>
        </p:spPr>
      </p:pic>
      <p:pic>
        <p:nvPicPr>
          <p:cNvPr id="4" name="Объект 3">
            <a:extLst>
              <a:ext uri="{FF2B5EF4-FFF2-40B4-BE49-F238E27FC236}">
                <a16:creationId xmlns:a16="http://schemas.microsoft.com/office/drawing/2014/main" id="{EA7EAD21-416D-45A1-9E89-4AF9D6E0FDB3}"/>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44708" y="1292142"/>
            <a:ext cx="4349471" cy="2568906"/>
          </a:xfrm>
        </p:spPr>
      </p:pic>
      <p:pic>
        <p:nvPicPr>
          <p:cNvPr id="1026" name="Picture 2" descr="C:\Users\User\Downloads\IMG-ad6d00622642cc8978d55979420b6d06-V.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4784" y="4102873"/>
            <a:ext cx="4698644" cy="264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117"/>
      </p:ext>
    </p:extLst>
  </p:cSld>
  <p:clrMapOvr>
    <a:masterClrMapping/>
  </p:clrMapOvr>
  <p:transition spd="slow">
    <p:cover dir="d"/>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фициаль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Официальная">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Официальная">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12377</TotalTime>
  <Words>1564</Words>
  <Application>Microsoft Office PowerPoint</Application>
  <PresentationFormat>Экран (4:3)</PresentationFormat>
  <Paragraphs>246</Paragraphs>
  <Slides>35</Slides>
  <Notes>6</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35</vt:i4>
      </vt:variant>
    </vt:vector>
  </HeadingPairs>
  <TitlesOfParts>
    <vt:vector size="44" baseType="lpstr">
      <vt:lpstr>AnastasiaScript</vt:lpstr>
      <vt:lpstr>Arial</vt:lpstr>
      <vt:lpstr>Calibri</vt:lpstr>
      <vt:lpstr>Calibri Light</vt:lpstr>
      <vt:lpstr>Georgia</vt:lpstr>
      <vt:lpstr>Times New Roman</vt:lpstr>
      <vt:lpstr>Wingdings</vt:lpstr>
      <vt:lpstr>Wingdings 2</vt:lpstr>
      <vt:lpstr>Официальная</vt:lpstr>
      <vt:lpstr>Презентация PowerPoint</vt:lpstr>
      <vt:lpstr>Презентация PowerPoint</vt:lpstr>
      <vt:lpstr>Завершены капитальные ремонты Ленинской средней общеобразовательной школы, ДЮСШ в р.п.Куйтун, Социально-культурного  объединения  р.п.Куйтун</vt:lpstr>
      <vt:lpstr>Капитальные ремонты детского сада «Росинка» с.Кундуй и  Алкинской ООШ</vt:lpstr>
      <vt:lpstr>Строительство жилых домов   Завершено строительство 17 жилых домов, в том числе в Куйтуне 13 домов, в с.Андрюшино, п. Карымск, с. Каразей, с. Чеботариха по одному жилому дому. </vt:lpstr>
      <vt:lpstr>Строительство дома культуры на 49 мест в  п. Игнино</vt:lpstr>
      <vt:lpstr>В селе Красный Яр выполнены работы по капитальному ремонту дома досуга. Проведен  текущий  ремонт Дома досуга с.Ключи</vt:lpstr>
      <vt:lpstr>Выполнены работы по текущему ремонту в Доме досуга в деревне Новая Када. </vt:lpstr>
      <vt:lpstr>Благоустройство территорий: Куйтунское городское, Иркутское, Каразейское, Карымское, Тулюшское, Уховское сельские поселения</vt:lpstr>
      <vt:lpstr>МКУ «Комитет по управлению муниципальным имуществом и градостроительству администрации муниципального образования Куйтунский район»</vt:lpstr>
      <vt:lpstr>Ремонты котельного оборудования</vt:lpstr>
      <vt:lpstr>Для людей с ограниченными возможностями здоровья за счет средств местного бюджета приобретены 3 жилых помещения общей стоимостью 2,2 млн. рублей.</vt:lpstr>
      <vt:lpstr>Презентация PowerPoint</vt:lpstr>
      <vt:lpstr>ИНВЕСТИЦИИ</vt:lpstr>
      <vt:lpstr>Динамика изменения численности населения за три года</vt:lpstr>
      <vt:lpstr>Презентация PowerPoint</vt:lpstr>
      <vt:lpstr>Показатели развития малого и среднего бизнеса</vt:lpstr>
      <vt:lpstr>Презентация PowerPoint</vt:lpstr>
      <vt:lpstr>Агропромышленный комплекс</vt:lpstr>
      <vt:lpstr>Производство сельскохозяйственной продукции в целом по району:</vt:lpstr>
      <vt:lpstr>Социально-экономическое сотрудничество</vt:lpstr>
      <vt:lpstr>Презентация PowerPoint</vt:lpstr>
      <vt:lpstr>«Точка роста»</vt:lpstr>
      <vt:lpstr>Презентация PowerPoint</vt:lpstr>
      <vt:lpstr>Здравоохранение </vt:lpstr>
      <vt:lpstr>Молодежная политика и спорт</vt:lpstr>
      <vt:lpstr>Презентация PowerPoint</vt:lpstr>
      <vt:lpstr>Презентация PowerPoint</vt:lpstr>
      <vt:lpstr>Презентация PowerPoint</vt:lpstr>
      <vt:lpstr>Презентация PowerPoint</vt:lpstr>
      <vt:lpstr>Финансы</vt:lpstr>
      <vt:lpstr>Исполнение доходов бюджета муниципального образования Куйтунский район за 2022 год                          (с учетом сельских поселений)</vt:lpstr>
      <vt:lpstr>Структура расходов бюджета муниципального образования Куйтунский район в 2022 году</vt:lpstr>
      <vt:lpstr>Задачи на 2023 год</vt:lpstr>
      <vt:lpstr>Презентация PowerPoint</vt:lpstr>
    </vt:vector>
  </TitlesOfParts>
  <Company>MultiDVD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Hlebnikova</cp:lastModifiedBy>
  <cp:revision>554</cp:revision>
  <cp:lastPrinted>2023-03-27T06:29:04Z</cp:lastPrinted>
  <dcterms:created xsi:type="dcterms:W3CDTF">2015-03-13T02:32:43Z</dcterms:created>
  <dcterms:modified xsi:type="dcterms:W3CDTF">2023-03-29T01:27:21Z</dcterms:modified>
</cp:coreProperties>
</file>